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5" r:id="rId9"/>
    <p:sldId id="266" r:id="rId10"/>
    <p:sldId id="267" r:id="rId11"/>
    <p:sldId id="268" r:id="rId12"/>
    <p:sldId id="272" r:id="rId13"/>
    <p:sldId id="270" r:id="rId14"/>
    <p:sldId id="27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6CA"/>
    <a:srgbClr val="FFCCFF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286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5480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791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262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082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4132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478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9937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586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2067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6078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0900-2E67-4F81-84F5-159525C7503E}" type="datetimeFigureOut">
              <a:rPr lang="pl-PL" smtClean="0"/>
              <a:pPr/>
              <a:t>23.08.2020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C0EE2-233E-4874-AD2E-32AFE05235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840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00766" y="1339402"/>
            <a:ext cx="9427335" cy="3438659"/>
          </a:xfrm>
        </p:spPr>
        <p:txBody>
          <a:bodyPr>
            <a:noAutofit/>
          </a:bodyPr>
          <a:lstStyle/>
          <a:p>
            <a:r>
              <a:rPr lang="pl-PL" sz="9600" dirty="0" smtClean="0">
                <a:latin typeface="AR ESSENCE" panose="02000000000000000000" pitchFamily="2" charset="0"/>
              </a:rPr>
              <a:t>My </a:t>
            </a:r>
            <a:r>
              <a:rPr lang="pl-PL" sz="9600" dirty="0" err="1" smtClean="0">
                <a:latin typeface="AR ESSENCE" panose="02000000000000000000" pitchFamily="2" charset="0"/>
              </a:rPr>
              <a:t>favourite</a:t>
            </a:r>
            <a:r>
              <a:rPr lang="pl-PL" sz="9600" dirty="0" smtClean="0">
                <a:latin typeface="AR ESSENCE" panose="02000000000000000000" pitchFamily="2" charset="0"/>
              </a:rPr>
              <a:t> </a:t>
            </a:r>
            <a:r>
              <a:rPr lang="pl-PL" sz="9600" dirty="0" smtClean="0">
                <a:latin typeface="AR ESSENCE" panose="02000000000000000000" pitchFamily="2" charset="0"/>
              </a:rPr>
              <a:t>learning </a:t>
            </a:r>
            <a:r>
              <a:rPr lang="pl-PL" sz="9600" dirty="0" err="1" smtClean="0">
                <a:latin typeface="AR ESSENCE" panose="02000000000000000000" pitchFamily="2" charset="0"/>
              </a:rPr>
              <a:t>tools</a:t>
            </a:r>
            <a:endParaRPr lang="pl-PL" sz="9600" dirty="0"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59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dirty="0" err="1" smtClean="0">
                <a:latin typeface="AR JULIAN" panose="02000000000000000000" pitchFamily="2" charset="0"/>
              </a:rPr>
              <a:t>e</a:t>
            </a:r>
            <a:r>
              <a:rPr lang="pl-PL" sz="6000" dirty="0" err="1">
                <a:latin typeface="AR JULIAN" panose="02000000000000000000" pitchFamily="2" charset="0"/>
              </a:rPr>
              <a:t>T</a:t>
            </a:r>
            <a:r>
              <a:rPr lang="pl-PL" sz="6000" dirty="0" err="1" smtClean="0">
                <a:latin typeface="AR JULIAN" panose="02000000000000000000" pitchFamily="2" charset="0"/>
              </a:rPr>
              <a:t>utor</a:t>
            </a:r>
            <a:endParaRPr lang="pl-PL" sz="6000" dirty="0">
              <a:latin typeface="AR JULIAN" panose="020000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183" y="1484626"/>
            <a:ext cx="11998817" cy="4692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i="1" dirty="0" smtClean="0"/>
              <a:t>eTutor.pl</a:t>
            </a:r>
            <a:r>
              <a:rPr lang="pl-PL" sz="3200" dirty="0" smtClean="0"/>
              <a:t> – to platforma językowa</a:t>
            </a:r>
            <a:r>
              <a:rPr lang="pl-PL" sz="3200" dirty="0"/>
              <a:t>, która pozwala na naukę nie tylko języka angielskiego, ale także i niemieckiego. Portal gwarantuje wysoką skuteczność nauki nie tylko dzięki odpowiednio przygotowanym programom, ale właśnie także szerokim możliwościom dopasowania poziomu oraz tempa kursu do indywidualnych potrzeb.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3830794"/>
            <a:ext cx="6872287" cy="30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06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5003" y="1738648"/>
            <a:ext cx="6220496" cy="5119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Możesz uczyć się od podstaw lub szlifować swoje umiejętności </a:t>
            </a:r>
            <a:r>
              <a:rPr lang="pl-PL" sz="3200" dirty="0" smtClean="0"/>
              <a:t>językowe. </a:t>
            </a:r>
          </a:p>
          <a:p>
            <a:pPr marL="0" indent="0">
              <a:buNone/>
            </a:pPr>
            <a:r>
              <a:rPr lang="pl-PL" sz="3200" dirty="0" smtClean="0"/>
              <a:t>Na początku nauki </a:t>
            </a:r>
            <a:r>
              <a:rPr lang="pl-PL" sz="3200" dirty="0"/>
              <a:t>możesz zrobić test </a:t>
            </a:r>
            <a:r>
              <a:rPr lang="pl-PL" sz="3200" dirty="0" smtClean="0"/>
              <a:t>poziomujący, który zakwalifikuje cię do odpowiedniego poziomu </a:t>
            </a:r>
          </a:p>
          <a:p>
            <a:pPr marL="0" indent="0">
              <a:buNone/>
            </a:pPr>
            <a:r>
              <a:rPr lang="pl-PL" sz="3200" dirty="0" smtClean="0"/>
              <a:t>(</a:t>
            </a:r>
            <a:r>
              <a:rPr lang="pl-PL" sz="3200" dirty="0"/>
              <a:t>poziomy A1 – </a:t>
            </a:r>
            <a:r>
              <a:rPr lang="pl-PL" sz="3200" dirty="0" smtClean="0"/>
              <a:t>C2)</a:t>
            </a:r>
            <a:endParaRPr lang="pl-PL" sz="3200" dirty="0"/>
          </a:p>
          <a:p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2298" y="174142"/>
            <a:ext cx="4421109" cy="64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40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18842" y="224566"/>
            <a:ext cx="11873158" cy="2183784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Kurs </a:t>
            </a:r>
            <a:r>
              <a:rPr lang="pl-PL" sz="3200" dirty="0" err="1"/>
              <a:t>eTutor</a:t>
            </a:r>
            <a:r>
              <a:rPr lang="pl-PL" sz="3200" dirty="0"/>
              <a:t> angielski jest zintegrowany ze słownikiem </a:t>
            </a:r>
            <a:r>
              <a:rPr lang="pl-PL" sz="3200" dirty="0" err="1"/>
              <a:t>Diki</a:t>
            </a:r>
            <a:r>
              <a:rPr lang="pl-PL" sz="3200" dirty="0"/>
              <a:t>. Każde hasło dodajesz do powtórek jednym kliknięciem.</a:t>
            </a:r>
          </a:p>
          <a:p>
            <a:r>
              <a:rPr lang="pl-PL" sz="3200" dirty="0"/>
              <a:t>możesz dodawać całe zdania</a:t>
            </a:r>
          </a:p>
          <a:p>
            <a:r>
              <a:rPr lang="pl-PL" sz="3200" dirty="0"/>
              <a:t>możesz odsłuchać wymowę i sprawdzić użycie każdego hasła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4592" y="2271760"/>
            <a:ext cx="4586240" cy="458624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42" y="2271760"/>
            <a:ext cx="4055186" cy="4586240"/>
          </a:xfrm>
          <a:prstGeom prst="rect">
            <a:avLst/>
          </a:prstGeom>
        </p:spPr>
      </p:pic>
      <p:sp>
        <p:nvSpPr>
          <p:cNvPr id="8" name="Strzałka w lewo 7"/>
          <p:cNvSpPr/>
          <p:nvPr/>
        </p:nvSpPr>
        <p:spPr>
          <a:xfrm>
            <a:off x="10193116" y="5576552"/>
            <a:ext cx="1532586" cy="3090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540" y="5144994"/>
            <a:ext cx="1554615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19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6822" y="1339403"/>
            <a:ext cx="5401614" cy="512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/>
              <a:t>Lekcje na </a:t>
            </a:r>
            <a:r>
              <a:rPr lang="pl-PL" sz="3200" dirty="0" err="1" smtClean="0"/>
              <a:t>etutor</a:t>
            </a:r>
            <a:r>
              <a:rPr lang="pl-PL" sz="3200" dirty="0" smtClean="0"/>
              <a:t> trwają </a:t>
            </a:r>
            <a:r>
              <a:rPr lang="pl-PL" sz="3200" dirty="0"/>
              <a:t>około 15 </a:t>
            </a:r>
            <a:r>
              <a:rPr lang="pl-PL" sz="3200" dirty="0" smtClean="0"/>
              <a:t>minut i zawierają </a:t>
            </a:r>
            <a:r>
              <a:rPr lang="pl-PL" sz="3200" dirty="0"/>
              <a:t>ćwiczenia kształtujące każdą </a:t>
            </a:r>
            <a:r>
              <a:rPr lang="pl-PL" sz="3200" dirty="0" smtClean="0"/>
              <a:t>umiejętność.</a:t>
            </a:r>
          </a:p>
          <a:p>
            <a:pPr marL="0" indent="0">
              <a:buNone/>
            </a:pPr>
            <a:endParaRPr lang="pl-PL" sz="3200" dirty="0" smtClean="0"/>
          </a:p>
          <a:p>
            <a:pPr marL="0" indent="0">
              <a:buNone/>
            </a:pPr>
            <a:r>
              <a:rPr lang="pl-PL" sz="3200" dirty="0"/>
              <a:t>Dzięki kursowi </a:t>
            </a:r>
            <a:r>
              <a:rPr lang="pl-PL" sz="3200" dirty="0" err="1"/>
              <a:t>eTutor</a:t>
            </a:r>
            <a:r>
              <a:rPr lang="pl-PL" sz="3200" dirty="0"/>
              <a:t> </a:t>
            </a:r>
            <a:r>
              <a:rPr lang="pl-PL" sz="3200" dirty="0" smtClean="0"/>
              <a:t>poznasz </a:t>
            </a:r>
            <a:r>
              <a:rPr lang="pl-PL" sz="3200" dirty="0"/>
              <a:t>realny język. Wszystkie nagrania i dialogi są czytane przez native speakerów – brytyjskich i amerykańskich.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1712" y="0"/>
            <a:ext cx="4438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18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695800"/>
            <a:ext cx="12192000" cy="2387600"/>
          </a:xfrm>
        </p:spPr>
        <p:txBody>
          <a:bodyPr>
            <a:normAutofit/>
          </a:bodyPr>
          <a:lstStyle/>
          <a:p>
            <a:r>
              <a:rPr lang="pl-PL" sz="15000" dirty="0" smtClean="0">
                <a:latin typeface="AR ESSENCE" panose="02000000000000000000" pitchFamily="2" charset="0"/>
              </a:rPr>
              <a:t>Koniec</a:t>
            </a:r>
            <a:endParaRPr lang="pl-PL" sz="15000" dirty="0">
              <a:latin typeface="AR ESSENCE" panose="02000000000000000000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237468"/>
            <a:ext cx="12192000" cy="1655762"/>
          </a:xfrm>
        </p:spPr>
        <p:txBody>
          <a:bodyPr>
            <a:normAutofit/>
          </a:bodyPr>
          <a:lstStyle/>
          <a:p>
            <a:r>
              <a:rPr lang="pl-PL" sz="4000" dirty="0" smtClean="0"/>
              <a:t>Weronika </a:t>
            </a:r>
            <a:r>
              <a:rPr lang="pl-PL" sz="4000" dirty="0" smtClean="0"/>
              <a:t>Ryś</a:t>
            </a:r>
          </a:p>
        </p:txBody>
      </p:sp>
    </p:spTree>
    <p:extLst>
      <p:ext uri="{BB962C8B-B14F-4D97-AF65-F5344CB8AC3E}">
        <p14:creationId xmlns:p14="http://schemas.microsoft.com/office/powerpoint/2010/main" xmlns="" val="136025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9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dirty="0" err="1" smtClean="0">
                <a:latin typeface="AR JULIAN" panose="02000000000000000000" pitchFamily="2" charset="0"/>
              </a:rPr>
              <a:t>Insta.Ling</a:t>
            </a:r>
            <a:r>
              <a:rPr lang="pl-PL" sz="6000" dirty="0" smtClean="0">
                <a:latin typeface="AR JULIAN" panose="02000000000000000000" pitchFamily="2" charset="0"/>
              </a:rPr>
              <a:t> </a:t>
            </a:r>
            <a:endParaRPr lang="pl-PL" sz="6000" dirty="0">
              <a:latin typeface="AR JULIAN" panose="020000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2704" y="1513924"/>
            <a:ext cx="11526592" cy="4456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500" b="1" i="1" dirty="0" err="1" smtClean="0"/>
              <a:t>Insta.Ling</a:t>
            </a:r>
            <a:r>
              <a:rPr lang="pl-PL" sz="3500" dirty="0" smtClean="0"/>
              <a:t> - jest stroną WWW do nauki słówek języków obcych oraz ortografii języka polskiego. Nauczyciel przydziela słówka z przerabianego w szkole materiału, a uczniowie razem z </a:t>
            </a:r>
            <a:r>
              <a:rPr lang="pl-PL" sz="3500" dirty="0" err="1" smtClean="0"/>
              <a:t>Insta.Ling</a:t>
            </a:r>
            <a:r>
              <a:rPr lang="pl-PL" sz="3500" dirty="0" smtClean="0"/>
              <a:t> powtarzają je w domu. Nauczyciel i rodzice dostają szczegółowe raporty o systematyczności pracy ucznia i jego postępach w nauce, a </a:t>
            </a:r>
            <a:r>
              <a:rPr lang="pl-PL" sz="3500" dirty="0" err="1" smtClean="0"/>
              <a:t>Insta.Ling</a:t>
            </a:r>
            <a:r>
              <a:rPr lang="pl-PL" sz="3500" dirty="0" smtClean="0"/>
              <a:t> dba, aby powtórki słówek były dostosowane indywidualnie do potrzeb ucznia.</a:t>
            </a:r>
            <a:endParaRPr lang="pl-PL" sz="35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32" y="5001275"/>
            <a:ext cx="7160000" cy="16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8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848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latin typeface="+mn-lt"/>
              </a:rPr>
              <a:t>Jak to działa?</a:t>
            </a:r>
            <a:endParaRPr lang="pl-PL" sz="60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546" y="1552576"/>
            <a:ext cx="5826617" cy="5347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300" dirty="0" smtClean="0"/>
              <a:t>Uczeń rozpoczyna pracę z niewielkim zestawem nowych słówek do nauki. Nauka realizowana jest poprzez quiz, w którym uczeń dopasowuje słówka bądź frazy do zdania wyświetlonego na ekranie. Aplikacja uwzględnia więcej niż jedną prawidłową odpowiedź, pozwalając na stosowanie synonimów. W przypadku błędu wyświetlana jest poprawna odpowiedź. 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636" y="1648496"/>
            <a:ext cx="6182441" cy="48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6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568" y="1777283"/>
            <a:ext cx="5969065" cy="4536735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631065" y="344555"/>
            <a:ext cx="10913771" cy="435133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 smtClean="0"/>
              <a:t>Aplikacja pozwala również na odsłuchanie wymowy każdego słowa, przygotowanej przez profesjonalnego lektora.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32" y="1784222"/>
            <a:ext cx="5808372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3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86365" y="231820"/>
            <a:ext cx="11333410" cy="22151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200" dirty="0" smtClean="0"/>
              <a:t>Program zbiera szczegółowe informacje na temat prawidłowych odpowiedzi i błędów związanych z każdym słówkiem i dostosowuje poziom trudności do każdego ucznia indywidualnie. Dzięki temu słówka, z którymi uczeń nie ma żadnych problemów, pojawiają się rzadziej, a uczeń może poświęcić więcej uwagi tym problematycznym.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20283" y="2446986"/>
            <a:ext cx="8053449" cy="38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4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3334" y="3148149"/>
            <a:ext cx="11758411" cy="1985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 smtClean="0"/>
              <a:t>Pojedyncza sesja trwa od kilku do kilkunastu minut. Zarówno rodzice jak i nauczyciele mają wgląd w raporty z postępów dzieci. Raporty obejmują systematyczność pracy i stopień opanowania materiału.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56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5321" y="1257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AR JULIAN" panose="02000000000000000000" pitchFamily="2" charset="0"/>
              </a:rPr>
              <a:t>Diki.pl </a:t>
            </a:r>
            <a:endParaRPr lang="pl-PL" sz="6000" dirty="0">
              <a:latin typeface="AR JULIAN" panose="02000000000000000000" pitchFamily="2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166" y="1451269"/>
            <a:ext cx="9605667" cy="52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5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0609" y="682580"/>
            <a:ext cx="6188298" cy="6046233"/>
          </a:xfrm>
        </p:spPr>
        <p:txBody>
          <a:bodyPr/>
          <a:lstStyle/>
          <a:p>
            <a:r>
              <a:rPr lang="pl-PL" sz="3200" dirty="0"/>
              <a:t>Słownik zawiera nagrania wymowy większości słówek i zdań, nagrane przez brytyjskich i amerykańskich </a:t>
            </a:r>
            <a:r>
              <a:rPr lang="pl-PL" sz="3200" dirty="0" smtClean="0"/>
              <a:t>lektorów.</a:t>
            </a:r>
          </a:p>
          <a:p>
            <a:r>
              <a:rPr lang="pl-PL" sz="3200" dirty="0"/>
              <a:t>W słowniku angielskiego </a:t>
            </a:r>
            <a:r>
              <a:rPr lang="pl-PL" sz="3200" dirty="0" err="1"/>
              <a:t>Diki</a:t>
            </a:r>
            <a:r>
              <a:rPr lang="pl-PL" sz="3200" dirty="0"/>
              <a:t> dostępnych jest ponad 2 907 174 przykładów użycia słówek</a:t>
            </a:r>
            <a:r>
              <a:rPr lang="pl-PL" sz="3200" dirty="0" smtClean="0"/>
              <a:t>.</a:t>
            </a:r>
          </a:p>
          <a:p>
            <a:r>
              <a:rPr lang="pl-PL" sz="3200" dirty="0"/>
              <a:t>Znaczenia ułożone są według części mowy i częstotliwości ich występowania. Łatwo znajdziesz znaczenie, które jest ci w danym momencie potrzebne.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3620" y="0"/>
            <a:ext cx="5259779" cy="6858000"/>
          </a:xfrm>
          <a:prstGeom prst="rect">
            <a:avLst/>
          </a:prstGeom>
        </p:spPr>
      </p:pic>
      <p:sp>
        <p:nvSpPr>
          <p:cNvPr id="13" name="Strzałka w dół 12"/>
          <p:cNvSpPr/>
          <p:nvPr/>
        </p:nvSpPr>
        <p:spPr>
          <a:xfrm>
            <a:off x="8447589" y="193927"/>
            <a:ext cx="321972" cy="10045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275" y="174262"/>
            <a:ext cx="35969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7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152" y="206062"/>
            <a:ext cx="6159078" cy="6651938"/>
          </a:xfrm>
        </p:spPr>
        <p:txBody>
          <a:bodyPr>
            <a:normAutofit/>
          </a:bodyPr>
          <a:lstStyle/>
          <a:p>
            <a:r>
              <a:rPr lang="pl-PL" sz="3200" dirty="0"/>
              <a:t>Wystarczy wpisać w polu wyszukiwania kilka pierwszych liter interesującego Cię wyrazu, a słownik </a:t>
            </a:r>
            <a:r>
              <a:rPr lang="pl-PL" sz="3200" dirty="0" err="1"/>
              <a:t>Diki</a:t>
            </a:r>
            <a:r>
              <a:rPr lang="pl-PL" sz="3200" dirty="0"/>
              <a:t> automatycznie zaproponuje możliwe dokończenia hasła</a:t>
            </a:r>
            <a:r>
              <a:rPr lang="pl-PL" sz="3200" dirty="0" smtClean="0"/>
              <a:t>.</a:t>
            </a:r>
            <a:endParaRPr lang="pl-PL" sz="3200" dirty="0"/>
          </a:p>
          <a:p>
            <a:r>
              <a:rPr lang="pl-PL" sz="3200" dirty="0" smtClean="0"/>
              <a:t>Jeśli </a:t>
            </a:r>
            <a:r>
              <a:rPr lang="pl-PL" sz="3200" dirty="0"/>
              <a:t>pomylisz się podczas wpisywania hasła, słownik angielskiego </a:t>
            </a:r>
            <a:r>
              <a:rPr lang="pl-PL" sz="3200" dirty="0" err="1"/>
              <a:t>Diki</a:t>
            </a:r>
            <a:r>
              <a:rPr lang="pl-PL" sz="3200" dirty="0"/>
              <a:t> pokaże w wynikach wyszukiwania sugestie </a:t>
            </a:r>
            <a:r>
              <a:rPr lang="pl-PL" sz="3200" dirty="0" smtClean="0"/>
              <a:t>poprawnej </a:t>
            </a:r>
            <a:r>
              <a:rPr lang="pl-PL" sz="3200" dirty="0"/>
              <a:t>pisowni</a:t>
            </a:r>
            <a:r>
              <a:rPr lang="pl-PL" sz="3200" dirty="0" smtClean="0"/>
              <a:t>.</a:t>
            </a:r>
          </a:p>
          <a:p>
            <a:r>
              <a:rPr lang="pl-PL" sz="3200" dirty="0"/>
              <a:t>Jesteś wzrokowcem? Skutecznie zapamiętuj słówka dzięki ponad 15 580 kolorowym zdjęciom.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5444" y="4012405"/>
            <a:ext cx="5377034" cy="287941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444" y="0"/>
            <a:ext cx="5377034" cy="40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5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468</Words>
  <Application>Microsoft Office PowerPoint</Application>
  <PresentationFormat>Niestandardowy</PresentationFormat>
  <Paragraphs>28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Office Theme</vt:lpstr>
      <vt:lpstr>My favourite learning tools</vt:lpstr>
      <vt:lpstr>Insta.Ling </vt:lpstr>
      <vt:lpstr>Jak to działa?</vt:lpstr>
      <vt:lpstr>Slajd 4</vt:lpstr>
      <vt:lpstr>Slajd 5</vt:lpstr>
      <vt:lpstr>Slajd 6</vt:lpstr>
      <vt:lpstr>Diki.pl </vt:lpstr>
      <vt:lpstr>Slajd 8</vt:lpstr>
      <vt:lpstr>Slajd 9</vt:lpstr>
      <vt:lpstr>eTutor</vt:lpstr>
      <vt:lpstr>Slajd 11</vt:lpstr>
      <vt:lpstr>Slajd 12</vt:lpstr>
      <vt:lpstr>Slajd 13</vt:lpstr>
      <vt:lpstr>Koniec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tools for learning</dc:title>
  <dc:creator>Windows User</dc:creator>
  <cp:lastModifiedBy>admin</cp:lastModifiedBy>
  <cp:revision>18</cp:revision>
  <dcterms:created xsi:type="dcterms:W3CDTF">2020-06-08T10:53:35Z</dcterms:created>
  <dcterms:modified xsi:type="dcterms:W3CDTF">2020-08-23T15:04:40Z</dcterms:modified>
</cp:coreProperties>
</file>