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60" r:id="rId5"/>
    <p:sldId id="262" r:id="rId6"/>
    <p:sldId id="261" r:id="rId7"/>
    <p:sldId id="263" r:id="rId8"/>
    <p:sldId id="264" r:id="rId9"/>
    <p:sldId id="265" r:id="rId10"/>
    <p:sldId id="266" r:id="rId11"/>
    <p:sldId id="267" r:id="rId12"/>
    <p:sldId id="269" r:id="rId13"/>
    <p:sldId id="268" r:id="rId14"/>
    <p:sldId id="270" r:id="rId15"/>
    <p:sldId id="271" r:id="rId16"/>
    <p:sldId id="272" r:id="rId17"/>
    <p:sldId id="273" r:id="rId18"/>
    <p:sldId id="258"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9D1A"/>
    <a:srgbClr val="8BB612"/>
    <a:srgbClr val="880202"/>
    <a:srgbClr val="663867"/>
    <a:srgbClr val="035D39"/>
    <a:srgbClr val="E848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14" autoAdjust="0"/>
    <p:restoredTop sz="94660"/>
  </p:normalViewPr>
  <p:slideViewPr>
    <p:cSldViewPr snapToGrid="0">
      <p:cViewPr varScale="1">
        <p:scale>
          <a:sx n="82" d="100"/>
          <a:sy n="82" d="100"/>
        </p:scale>
        <p:origin x="-720" y="-91"/>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117BE-A43A-4A2C-81E0-C825A185EF8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pl-PL"/>
        </a:p>
      </dgm:t>
    </dgm:pt>
    <dgm:pt modelId="{8EEF4F20-C07B-4D95-90DA-E7BEAA6B16DC}">
      <dgm:prSet phldrT="[Tekst]"/>
      <dgm:spPr>
        <a:solidFill>
          <a:schemeClr val="accent4"/>
        </a:solidFill>
      </dgm:spPr>
      <dgm:t>
        <a:bodyPr/>
        <a:lstStyle/>
        <a:p>
          <a:r>
            <a:rPr lang="pl-PL" dirty="0"/>
            <a:t>Tydzień zdrowia</a:t>
          </a:r>
        </a:p>
      </dgm:t>
    </dgm:pt>
    <dgm:pt modelId="{32B3B1A7-647D-4FD8-8122-17097D9685EC}" type="parTrans" cxnId="{E29AB27B-3897-4C9D-AB44-8B7E4152F6E5}">
      <dgm:prSet/>
      <dgm:spPr/>
      <dgm:t>
        <a:bodyPr/>
        <a:lstStyle/>
        <a:p>
          <a:endParaRPr lang="pl-PL"/>
        </a:p>
      </dgm:t>
    </dgm:pt>
    <dgm:pt modelId="{34C43914-BB3A-47F2-8A0C-77A7E88AB3B0}" type="sibTrans" cxnId="{E29AB27B-3897-4C9D-AB44-8B7E4152F6E5}">
      <dgm:prSet/>
      <dgm:spPr/>
      <dgm:t>
        <a:bodyPr/>
        <a:lstStyle/>
        <a:p>
          <a:endParaRPr lang="pl-PL"/>
        </a:p>
      </dgm:t>
    </dgm:pt>
    <dgm:pt modelId="{213B0991-C911-458D-A25A-9AFEA39F0085}">
      <dgm:prSet phldrT="[Tekst]"/>
      <dgm:spPr>
        <a:solidFill>
          <a:schemeClr val="tx2"/>
        </a:solidFill>
      </dgm:spPr>
      <dgm:t>
        <a:bodyPr/>
        <a:lstStyle/>
        <a:p>
          <a:r>
            <a:rPr lang="pl-PL" dirty="0"/>
            <a:t>Warsztaty kulinarne</a:t>
          </a:r>
        </a:p>
      </dgm:t>
    </dgm:pt>
    <dgm:pt modelId="{7C4421FC-815E-45D8-A025-832570884454}" type="parTrans" cxnId="{798DB081-9C83-4C96-8CDB-E7ADBE329AEC}">
      <dgm:prSet/>
      <dgm:spPr/>
      <dgm:t>
        <a:bodyPr/>
        <a:lstStyle/>
        <a:p>
          <a:endParaRPr lang="pl-PL"/>
        </a:p>
      </dgm:t>
    </dgm:pt>
    <dgm:pt modelId="{E1606926-302F-44E1-A644-E8137C4367A2}" type="sibTrans" cxnId="{798DB081-9C83-4C96-8CDB-E7ADBE329AEC}">
      <dgm:prSet/>
      <dgm:spPr/>
      <dgm:t>
        <a:bodyPr/>
        <a:lstStyle/>
        <a:p>
          <a:endParaRPr lang="pl-PL"/>
        </a:p>
      </dgm:t>
    </dgm:pt>
    <dgm:pt modelId="{51BC9C56-4E4D-41DD-B9D5-6C2414AB4CDE}">
      <dgm:prSet phldrT="[Tekst]"/>
      <dgm:spPr>
        <a:solidFill>
          <a:schemeClr val="accent2"/>
        </a:solidFill>
        <a:ln>
          <a:solidFill>
            <a:schemeClr val="tx1"/>
          </a:solidFill>
        </a:ln>
      </dgm:spPr>
      <dgm:t>
        <a:bodyPr/>
        <a:lstStyle/>
        <a:p>
          <a:r>
            <a:rPr lang="pl-PL" dirty="0"/>
            <a:t>Quiz prozdrowotny</a:t>
          </a:r>
        </a:p>
      </dgm:t>
    </dgm:pt>
    <dgm:pt modelId="{F4EEAC5E-FEFE-4993-BB48-F3CD0EC86130}" type="parTrans" cxnId="{41D29193-7EA0-401D-8D1A-30C490170D38}">
      <dgm:prSet/>
      <dgm:spPr/>
      <dgm:t>
        <a:bodyPr/>
        <a:lstStyle/>
        <a:p>
          <a:endParaRPr lang="pl-PL"/>
        </a:p>
      </dgm:t>
    </dgm:pt>
    <dgm:pt modelId="{F10774D5-CC7D-4572-88D9-E9E922BA13D9}" type="sibTrans" cxnId="{41D29193-7EA0-401D-8D1A-30C490170D38}">
      <dgm:prSet/>
      <dgm:spPr/>
      <dgm:t>
        <a:bodyPr/>
        <a:lstStyle/>
        <a:p>
          <a:endParaRPr lang="pl-PL"/>
        </a:p>
      </dgm:t>
    </dgm:pt>
    <dgm:pt modelId="{8DD9965D-5D67-4C60-82B1-FC7289FF5B9D}">
      <dgm:prSet phldrT="[Tekst]"/>
      <dgm:spPr>
        <a:solidFill>
          <a:srgbClr val="035D39"/>
        </a:solidFill>
      </dgm:spPr>
      <dgm:t>
        <a:bodyPr/>
        <a:lstStyle/>
        <a:p>
          <a:r>
            <a:rPr lang="pl-PL" dirty="0"/>
            <a:t>Debata oksfordzka</a:t>
          </a:r>
        </a:p>
      </dgm:t>
    </dgm:pt>
    <dgm:pt modelId="{ACB43C8F-DD51-49C0-A6B1-50BAF7631709}" type="parTrans" cxnId="{47A8728E-F86E-4036-9EC4-4A9C1FBC9651}">
      <dgm:prSet/>
      <dgm:spPr/>
      <dgm:t>
        <a:bodyPr/>
        <a:lstStyle/>
        <a:p>
          <a:endParaRPr lang="pl-PL"/>
        </a:p>
      </dgm:t>
    </dgm:pt>
    <dgm:pt modelId="{DA7DCD3D-1045-4BC0-9EBF-9D48E065D93A}" type="sibTrans" cxnId="{47A8728E-F86E-4036-9EC4-4A9C1FBC9651}">
      <dgm:prSet/>
      <dgm:spPr/>
      <dgm:t>
        <a:bodyPr/>
        <a:lstStyle/>
        <a:p>
          <a:endParaRPr lang="pl-PL"/>
        </a:p>
      </dgm:t>
    </dgm:pt>
    <dgm:pt modelId="{C364C78F-95EE-4BA3-99E2-2BA944AB7C2A}">
      <dgm:prSet phldrT="[Tekst]"/>
      <dgm:spPr>
        <a:solidFill>
          <a:srgbClr val="663867"/>
        </a:solidFill>
      </dgm:spPr>
      <dgm:t>
        <a:bodyPr/>
        <a:lstStyle/>
        <a:p>
          <a:r>
            <a:rPr lang="pl-PL" dirty="0"/>
            <a:t>Gra terenowa</a:t>
          </a:r>
        </a:p>
      </dgm:t>
    </dgm:pt>
    <dgm:pt modelId="{176BB6BD-1E66-4409-A134-E0F945ECBC10}" type="parTrans" cxnId="{288131B9-ECC1-42F7-888B-2FA2BE6DB5F6}">
      <dgm:prSet/>
      <dgm:spPr/>
      <dgm:t>
        <a:bodyPr/>
        <a:lstStyle/>
        <a:p>
          <a:endParaRPr lang="pl-PL"/>
        </a:p>
      </dgm:t>
    </dgm:pt>
    <dgm:pt modelId="{3AE16F8C-ABAF-41C3-AB9F-D91D6D2973C2}" type="sibTrans" cxnId="{288131B9-ECC1-42F7-888B-2FA2BE6DB5F6}">
      <dgm:prSet/>
      <dgm:spPr/>
      <dgm:t>
        <a:bodyPr/>
        <a:lstStyle/>
        <a:p>
          <a:endParaRPr lang="pl-PL"/>
        </a:p>
      </dgm:t>
    </dgm:pt>
    <dgm:pt modelId="{C24EFB10-E0E3-4711-ABD5-DAD824ED074F}">
      <dgm:prSet/>
      <dgm:spPr>
        <a:solidFill>
          <a:schemeClr val="accent6"/>
        </a:solidFill>
      </dgm:spPr>
      <dgm:t>
        <a:bodyPr/>
        <a:lstStyle/>
        <a:p>
          <a:r>
            <a:rPr lang="pl-PL" dirty="0"/>
            <a:t>Zdrowa przerwa</a:t>
          </a:r>
        </a:p>
      </dgm:t>
    </dgm:pt>
    <dgm:pt modelId="{E0FAD7B2-38E0-4C4D-AE0F-AD2B0767E5DE}" type="parTrans" cxnId="{05AEB403-ED1C-4965-A9F2-FC8A99FCDB5A}">
      <dgm:prSet/>
      <dgm:spPr/>
      <dgm:t>
        <a:bodyPr/>
        <a:lstStyle/>
        <a:p>
          <a:endParaRPr lang="pl-PL"/>
        </a:p>
      </dgm:t>
    </dgm:pt>
    <dgm:pt modelId="{E2798CC3-03BF-4759-9300-A968084713C7}" type="sibTrans" cxnId="{05AEB403-ED1C-4965-A9F2-FC8A99FCDB5A}">
      <dgm:prSet/>
      <dgm:spPr/>
      <dgm:t>
        <a:bodyPr/>
        <a:lstStyle/>
        <a:p>
          <a:endParaRPr lang="pl-PL"/>
        </a:p>
      </dgm:t>
    </dgm:pt>
    <dgm:pt modelId="{6BC4AE0D-0363-41C4-8442-1740A62EDE82}">
      <dgm:prSet/>
      <dgm:spPr>
        <a:solidFill>
          <a:srgbClr val="E848C6"/>
        </a:solidFill>
      </dgm:spPr>
      <dgm:t>
        <a:bodyPr/>
        <a:lstStyle/>
        <a:p>
          <a:r>
            <a:rPr lang="pl-PL" dirty="0"/>
            <a:t>Dzień bez ekranu</a:t>
          </a:r>
        </a:p>
      </dgm:t>
    </dgm:pt>
    <dgm:pt modelId="{FD892767-F3CA-41F1-B5F1-1A6DDCBBD2D5}" type="parTrans" cxnId="{1A23F34A-226C-4543-9AD2-87683DC26836}">
      <dgm:prSet/>
      <dgm:spPr/>
      <dgm:t>
        <a:bodyPr/>
        <a:lstStyle/>
        <a:p>
          <a:endParaRPr lang="pl-PL"/>
        </a:p>
      </dgm:t>
    </dgm:pt>
    <dgm:pt modelId="{CFF5FCC4-86C5-4C7E-B3CF-CCAB0C51A64A}" type="sibTrans" cxnId="{1A23F34A-226C-4543-9AD2-87683DC26836}">
      <dgm:prSet/>
      <dgm:spPr/>
      <dgm:t>
        <a:bodyPr/>
        <a:lstStyle/>
        <a:p>
          <a:endParaRPr lang="pl-PL"/>
        </a:p>
      </dgm:t>
    </dgm:pt>
    <dgm:pt modelId="{AE63E4DC-A6FA-4728-98B3-964128037B33}">
      <dgm:prSet/>
      <dgm:spPr>
        <a:solidFill>
          <a:srgbClr val="8BB612"/>
        </a:solidFill>
      </dgm:spPr>
      <dgm:t>
        <a:bodyPr/>
        <a:lstStyle/>
        <a:p>
          <a:r>
            <a:rPr lang="pl-PL" dirty="0"/>
            <a:t>Tydzień projektowy</a:t>
          </a:r>
        </a:p>
      </dgm:t>
    </dgm:pt>
    <dgm:pt modelId="{D60C5810-7FAE-4289-96A0-FC3ADEEDD536}" type="parTrans" cxnId="{E492AD0C-DA02-4903-A424-974B97E3525D}">
      <dgm:prSet/>
      <dgm:spPr/>
      <dgm:t>
        <a:bodyPr/>
        <a:lstStyle/>
        <a:p>
          <a:endParaRPr lang="pl-PL"/>
        </a:p>
      </dgm:t>
    </dgm:pt>
    <dgm:pt modelId="{2BE1D571-A83C-4DCD-B247-5D30D66E32BA}" type="sibTrans" cxnId="{E492AD0C-DA02-4903-A424-974B97E3525D}">
      <dgm:prSet/>
      <dgm:spPr/>
      <dgm:t>
        <a:bodyPr/>
        <a:lstStyle/>
        <a:p>
          <a:endParaRPr lang="pl-PL"/>
        </a:p>
      </dgm:t>
    </dgm:pt>
    <dgm:pt modelId="{68435C84-5315-4CCF-90FF-CDCF0E9B7128}">
      <dgm:prSet/>
      <dgm:spPr>
        <a:solidFill>
          <a:schemeClr val="accent4">
            <a:lumMod val="60000"/>
            <a:lumOff val="40000"/>
          </a:schemeClr>
        </a:solidFill>
      </dgm:spPr>
      <dgm:t>
        <a:bodyPr/>
        <a:lstStyle/>
        <a:p>
          <a:r>
            <a:rPr lang="pl-PL" dirty="0"/>
            <a:t>Mapa zdrowia</a:t>
          </a:r>
        </a:p>
      </dgm:t>
    </dgm:pt>
    <dgm:pt modelId="{17B26D47-1CC3-473B-9A38-31BA0A8369DB}" type="parTrans" cxnId="{D1484D35-080D-47BF-AF54-7B578745FE05}">
      <dgm:prSet/>
      <dgm:spPr/>
      <dgm:t>
        <a:bodyPr/>
        <a:lstStyle/>
        <a:p>
          <a:endParaRPr lang="pl-PL"/>
        </a:p>
      </dgm:t>
    </dgm:pt>
    <dgm:pt modelId="{9CB0D885-C423-4505-8F5B-8DDC65110AE5}" type="sibTrans" cxnId="{D1484D35-080D-47BF-AF54-7B578745FE05}">
      <dgm:prSet/>
      <dgm:spPr/>
      <dgm:t>
        <a:bodyPr/>
        <a:lstStyle/>
        <a:p>
          <a:endParaRPr lang="pl-PL"/>
        </a:p>
      </dgm:t>
    </dgm:pt>
    <dgm:pt modelId="{7B268910-12DE-47B3-8FCE-C639EF64CCE2}">
      <dgm:prSet/>
      <dgm:spPr>
        <a:solidFill>
          <a:schemeClr val="accent2">
            <a:lumMod val="75000"/>
          </a:schemeClr>
        </a:solidFill>
      </dgm:spPr>
      <dgm:t>
        <a:bodyPr/>
        <a:lstStyle/>
        <a:p>
          <a:r>
            <a:rPr lang="pl-PL" dirty="0"/>
            <a:t>Teatr profilaktyczny</a:t>
          </a:r>
        </a:p>
      </dgm:t>
    </dgm:pt>
    <dgm:pt modelId="{454651D0-865A-4D20-ACDA-A372DDAC6D1D}" type="parTrans" cxnId="{6A0ED687-1B23-4612-8865-B265CFCE49FE}">
      <dgm:prSet/>
      <dgm:spPr/>
      <dgm:t>
        <a:bodyPr/>
        <a:lstStyle/>
        <a:p>
          <a:endParaRPr lang="pl-PL"/>
        </a:p>
      </dgm:t>
    </dgm:pt>
    <dgm:pt modelId="{FB8F9D7A-A159-45D1-9B25-982F6F2ED565}" type="sibTrans" cxnId="{6A0ED687-1B23-4612-8865-B265CFCE49FE}">
      <dgm:prSet/>
      <dgm:spPr/>
      <dgm:t>
        <a:bodyPr/>
        <a:lstStyle/>
        <a:p>
          <a:endParaRPr lang="pl-PL"/>
        </a:p>
      </dgm:t>
    </dgm:pt>
    <dgm:pt modelId="{005A8DF5-FD4E-4E6D-A76B-694B8F892FAC}">
      <dgm:prSet/>
      <dgm:spPr>
        <a:solidFill>
          <a:srgbClr val="880202"/>
        </a:solidFill>
      </dgm:spPr>
      <dgm:t>
        <a:bodyPr/>
        <a:lstStyle/>
        <a:p>
          <a:r>
            <a:rPr lang="pl-PL" dirty="0"/>
            <a:t>Piknik dla zdrowia</a:t>
          </a:r>
        </a:p>
      </dgm:t>
    </dgm:pt>
    <dgm:pt modelId="{7FA6CF66-0583-4EC6-9413-57E32C7B0459}" type="parTrans" cxnId="{0941C5D7-BE13-4F17-8BAC-C102238478E7}">
      <dgm:prSet/>
      <dgm:spPr/>
      <dgm:t>
        <a:bodyPr/>
        <a:lstStyle/>
        <a:p>
          <a:endParaRPr lang="pl-PL"/>
        </a:p>
      </dgm:t>
    </dgm:pt>
    <dgm:pt modelId="{B183B064-EC00-4B1F-8046-2A422E4A5D27}" type="sibTrans" cxnId="{0941C5D7-BE13-4F17-8BAC-C102238478E7}">
      <dgm:prSet/>
      <dgm:spPr/>
      <dgm:t>
        <a:bodyPr/>
        <a:lstStyle/>
        <a:p>
          <a:endParaRPr lang="pl-PL"/>
        </a:p>
      </dgm:t>
    </dgm:pt>
    <dgm:pt modelId="{1FBA3897-2267-4ABE-AF3B-DEDEC0F6DB5B}">
      <dgm:prSet/>
      <dgm:spPr>
        <a:solidFill>
          <a:srgbClr val="7030A0"/>
        </a:solidFill>
      </dgm:spPr>
      <dgm:t>
        <a:bodyPr/>
        <a:lstStyle/>
        <a:p>
          <a:r>
            <a:rPr lang="pl-PL" dirty="0"/>
            <a:t>Kącik relaksu</a:t>
          </a:r>
        </a:p>
      </dgm:t>
    </dgm:pt>
    <dgm:pt modelId="{748F2A99-2603-4C54-826D-1E9FD937533A}" type="parTrans" cxnId="{1A5E2BA4-D388-4DB8-9612-FB38253D014D}">
      <dgm:prSet/>
      <dgm:spPr/>
      <dgm:t>
        <a:bodyPr/>
        <a:lstStyle/>
        <a:p>
          <a:endParaRPr lang="pl-PL"/>
        </a:p>
      </dgm:t>
    </dgm:pt>
    <dgm:pt modelId="{B8DE2B2C-777E-4B0E-9E81-4ACCFFB58452}" type="sibTrans" cxnId="{1A5E2BA4-D388-4DB8-9612-FB38253D014D}">
      <dgm:prSet/>
      <dgm:spPr/>
      <dgm:t>
        <a:bodyPr/>
        <a:lstStyle/>
        <a:p>
          <a:endParaRPr lang="pl-PL"/>
        </a:p>
      </dgm:t>
    </dgm:pt>
    <dgm:pt modelId="{6758AC6B-A988-496A-9E16-9EE721CECC9B}">
      <dgm:prSet/>
      <dgm:spPr>
        <a:solidFill>
          <a:schemeClr val="accent6">
            <a:lumMod val="75000"/>
          </a:schemeClr>
        </a:solidFill>
      </dgm:spPr>
      <dgm:t>
        <a:bodyPr/>
        <a:lstStyle/>
        <a:p>
          <a:r>
            <a:rPr lang="pl-PL" dirty="0"/>
            <a:t>Spotkanie </a:t>
          </a:r>
          <a:br>
            <a:rPr lang="pl-PL" dirty="0"/>
          </a:br>
          <a:r>
            <a:rPr lang="pl-PL" dirty="0"/>
            <a:t>z ekspertem</a:t>
          </a:r>
        </a:p>
      </dgm:t>
    </dgm:pt>
    <dgm:pt modelId="{CC1DE467-888C-4492-9509-42ED5D983D11}" type="parTrans" cxnId="{725A0C84-60E1-4052-B80B-44D05124DBB8}">
      <dgm:prSet/>
      <dgm:spPr/>
      <dgm:t>
        <a:bodyPr/>
        <a:lstStyle/>
        <a:p>
          <a:endParaRPr lang="pl-PL"/>
        </a:p>
      </dgm:t>
    </dgm:pt>
    <dgm:pt modelId="{3F1D7902-7ED7-4C96-9DE5-AF141045540E}" type="sibTrans" cxnId="{725A0C84-60E1-4052-B80B-44D05124DBB8}">
      <dgm:prSet/>
      <dgm:spPr/>
      <dgm:t>
        <a:bodyPr/>
        <a:lstStyle/>
        <a:p>
          <a:endParaRPr lang="pl-PL"/>
        </a:p>
      </dgm:t>
    </dgm:pt>
    <dgm:pt modelId="{530B28C7-007D-40FB-8735-38B717CCA057}">
      <dgm:prSet/>
      <dgm:spPr>
        <a:solidFill>
          <a:srgbClr val="FF0000"/>
        </a:solidFill>
      </dgm:spPr>
      <dgm:t>
        <a:bodyPr/>
        <a:lstStyle/>
        <a:p>
          <a:r>
            <a:rPr lang="pl-PL" dirty="0"/>
            <a:t>Maraton fitness</a:t>
          </a:r>
        </a:p>
      </dgm:t>
    </dgm:pt>
    <dgm:pt modelId="{3AE978A1-0D57-4C8A-B061-D8BAB4EB16F7}" type="parTrans" cxnId="{44077B63-7B31-4375-9AAA-813776AAA694}">
      <dgm:prSet/>
      <dgm:spPr/>
      <dgm:t>
        <a:bodyPr/>
        <a:lstStyle/>
        <a:p>
          <a:endParaRPr lang="pl-PL"/>
        </a:p>
      </dgm:t>
    </dgm:pt>
    <dgm:pt modelId="{F138DDF4-3239-4AA6-86C9-D66D6A4FBDA1}" type="sibTrans" cxnId="{44077B63-7B31-4375-9AAA-813776AAA694}">
      <dgm:prSet/>
      <dgm:spPr/>
      <dgm:t>
        <a:bodyPr/>
        <a:lstStyle/>
        <a:p>
          <a:endParaRPr lang="pl-PL"/>
        </a:p>
      </dgm:t>
    </dgm:pt>
    <dgm:pt modelId="{DC50A14E-D5B2-4CC5-B261-A6EC007C71E0}">
      <dgm:prSet/>
      <dgm:spPr>
        <a:solidFill>
          <a:schemeClr val="accent5">
            <a:lumMod val="75000"/>
          </a:schemeClr>
        </a:solidFill>
      </dgm:spPr>
      <dgm:t>
        <a:bodyPr/>
        <a:lstStyle/>
        <a:p>
          <a:r>
            <a:rPr lang="pl-PL" dirty="0"/>
            <a:t>Kampania społeczna</a:t>
          </a:r>
        </a:p>
      </dgm:t>
    </dgm:pt>
    <dgm:pt modelId="{65679BD3-CC15-493E-B78A-68E11421F2AF}" type="parTrans" cxnId="{E786D150-FD60-45C3-AD76-7EB5AFFF5A61}">
      <dgm:prSet/>
      <dgm:spPr/>
      <dgm:t>
        <a:bodyPr/>
        <a:lstStyle/>
        <a:p>
          <a:endParaRPr lang="pl-PL"/>
        </a:p>
      </dgm:t>
    </dgm:pt>
    <dgm:pt modelId="{824C2065-FBDA-4677-8241-05C1F54E27AA}" type="sibTrans" cxnId="{E786D150-FD60-45C3-AD76-7EB5AFFF5A61}">
      <dgm:prSet/>
      <dgm:spPr/>
      <dgm:t>
        <a:bodyPr/>
        <a:lstStyle/>
        <a:p>
          <a:endParaRPr lang="pl-PL"/>
        </a:p>
      </dgm:t>
    </dgm:pt>
    <dgm:pt modelId="{13E17FDD-E57A-40F1-ACFB-CB64C92EBBBA}">
      <dgm:prSet/>
      <dgm:spPr>
        <a:solidFill>
          <a:srgbClr val="0070C0"/>
        </a:solidFill>
      </dgm:spPr>
      <dgm:t>
        <a:bodyPr/>
        <a:lstStyle/>
        <a:p>
          <a:r>
            <a:rPr lang="pl-PL" dirty="0"/>
            <a:t>Wyzwanie</a:t>
          </a:r>
        </a:p>
      </dgm:t>
    </dgm:pt>
    <dgm:pt modelId="{EDEE6CE6-B0EC-4E73-A528-2621DEB00FD2}" type="sibTrans" cxnId="{6257DB07-27B4-4DB0-8E23-25FEF2BF6480}">
      <dgm:prSet/>
      <dgm:spPr/>
      <dgm:t>
        <a:bodyPr/>
        <a:lstStyle/>
        <a:p>
          <a:endParaRPr lang="pl-PL"/>
        </a:p>
      </dgm:t>
    </dgm:pt>
    <dgm:pt modelId="{0F8C0018-0383-407A-82CA-E7C6BFB884BD}" type="parTrans" cxnId="{6257DB07-27B4-4DB0-8E23-25FEF2BF6480}">
      <dgm:prSet/>
      <dgm:spPr/>
      <dgm:t>
        <a:bodyPr/>
        <a:lstStyle/>
        <a:p>
          <a:endParaRPr lang="pl-PL"/>
        </a:p>
      </dgm:t>
    </dgm:pt>
    <dgm:pt modelId="{7A8E2133-5285-4CCB-9443-20C7A1C414FF}" type="pres">
      <dgm:prSet presAssocID="{D7A117BE-A43A-4A2C-81E0-C825A185EF8D}" presName="diagram" presStyleCnt="0">
        <dgm:presLayoutVars>
          <dgm:dir/>
          <dgm:resizeHandles val="exact"/>
        </dgm:presLayoutVars>
      </dgm:prSet>
      <dgm:spPr/>
      <dgm:t>
        <a:bodyPr/>
        <a:lstStyle/>
        <a:p>
          <a:endParaRPr lang="pl-PL"/>
        </a:p>
      </dgm:t>
    </dgm:pt>
    <dgm:pt modelId="{A7CB1701-EC90-4538-8D60-F810831A76C9}" type="pres">
      <dgm:prSet presAssocID="{8EEF4F20-C07B-4D95-90DA-E7BEAA6B16DC}" presName="node" presStyleLbl="node1" presStyleIdx="0" presStyleCnt="16">
        <dgm:presLayoutVars>
          <dgm:bulletEnabled val="1"/>
        </dgm:presLayoutVars>
      </dgm:prSet>
      <dgm:spPr/>
      <dgm:t>
        <a:bodyPr/>
        <a:lstStyle/>
        <a:p>
          <a:endParaRPr lang="pl-PL"/>
        </a:p>
      </dgm:t>
    </dgm:pt>
    <dgm:pt modelId="{28F9940F-DC45-46C2-89CD-B5E00A0706DC}" type="pres">
      <dgm:prSet presAssocID="{34C43914-BB3A-47F2-8A0C-77A7E88AB3B0}" presName="sibTrans" presStyleCnt="0"/>
      <dgm:spPr/>
    </dgm:pt>
    <dgm:pt modelId="{D4C49650-9A38-4B33-8B81-2625B409F553}" type="pres">
      <dgm:prSet presAssocID="{C24EFB10-E0E3-4711-ABD5-DAD824ED074F}" presName="node" presStyleLbl="node1" presStyleIdx="1" presStyleCnt="16" custLinFactNeighborX="183" custLinFactNeighborY="-213">
        <dgm:presLayoutVars>
          <dgm:bulletEnabled val="1"/>
        </dgm:presLayoutVars>
      </dgm:prSet>
      <dgm:spPr/>
      <dgm:t>
        <a:bodyPr/>
        <a:lstStyle/>
        <a:p>
          <a:endParaRPr lang="pl-PL"/>
        </a:p>
      </dgm:t>
    </dgm:pt>
    <dgm:pt modelId="{AE3CC58A-6DFD-4DD9-BAEB-34B221A831F0}" type="pres">
      <dgm:prSet presAssocID="{E2798CC3-03BF-4759-9300-A968084713C7}" presName="sibTrans" presStyleCnt="0"/>
      <dgm:spPr/>
    </dgm:pt>
    <dgm:pt modelId="{AC6C237B-9BA8-4516-A61F-81BB82FDEBD8}" type="pres">
      <dgm:prSet presAssocID="{213B0991-C911-458D-A25A-9AFEA39F0085}" presName="node" presStyleLbl="node1" presStyleIdx="2" presStyleCnt="16">
        <dgm:presLayoutVars>
          <dgm:bulletEnabled val="1"/>
        </dgm:presLayoutVars>
      </dgm:prSet>
      <dgm:spPr/>
      <dgm:t>
        <a:bodyPr/>
        <a:lstStyle/>
        <a:p>
          <a:endParaRPr lang="pl-PL"/>
        </a:p>
      </dgm:t>
    </dgm:pt>
    <dgm:pt modelId="{0CBDD671-DFED-4795-BB2C-94AFAFA4ACDF}" type="pres">
      <dgm:prSet presAssocID="{E1606926-302F-44E1-A644-E8137C4367A2}" presName="sibTrans" presStyleCnt="0"/>
      <dgm:spPr/>
    </dgm:pt>
    <dgm:pt modelId="{0373D294-625F-4B94-8C44-794299CB4A8F}" type="pres">
      <dgm:prSet presAssocID="{51BC9C56-4E4D-41DD-B9D5-6C2414AB4CDE}" presName="node" presStyleLbl="node1" presStyleIdx="3" presStyleCnt="16">
        <dgm:presLayoutVars>
          <dgm:bulletEnabled val="1"/>
        </dgm:presLayoutVars>
      </dgm:prSet>
      <dgm:spPr/>
      <dgm:t>
        <a:bodyPr/>
        <a:lstStyle/>
        <a:p>
          <a:endParaRPr lang="pl-PL"/>
        </a:p>
      </dgm:t>
    </dgm:pt>
    <dgm:pt modelId="{A6AFE36E-1519-44C7-8759-F4AD1A232A09}" type="pres">
      <dgm:prSet presAssocID="{F10774D5-CC7D-4572-88D9-E9E922BA13D9}" presName="sibTrans" presStyleCnt="0"/>
      <dgm:spPr/>
    </dgm:pt>
    <dgm:pt modelId="{64F17F86-9274-45BF-8282-B47A6EF2EA0C}" type="pres">
      <dgm:prSet presAssocID="{8DD9965D-5D67-4C60-82B1-FC7289FF5B9D}" presName="node" presStyleLbl="node1" presStyleIdx="4" presStyleCnt="16">
        <dgm:presLayoutVars>
          <dgm:bulletEnabled val="1"/>
        </dgm:presLayoutVars>
      </dgm:prSet>
      <dgm:spPr/>
      <dgm:t>
        <a:bodyPr/>
        <a:lstStyle/>
        <a:p>
          <a:endParaRPr lang="pl-PL"/>
        </a:p>
      </dgm:t>
    </dgm:pt>
    <dgm:pt modelId="{234B5BCC-9C9E-4839-AFF1-01295035F863}" type="pres">
      <dgm:prSet presAssocID="{DA7DCD3D-1045-4BC0-9EBF-9D48E065D93A}" presName="sibTrans" presStyleCnt="0"/>
      <dgm:spPr/>
    </dgm:pt>
    <dgm:pt modelId="{1450BDD2-BFA6-4CC3-9AA0-6910F14CB46E}" type="pres">
      <dgm:prSet presAssocID="{C364C78F-95EE-4BA3-99E2-2BA944AB7C2A}" presName="node" presStyleLbl="node1" presStyleIdx="5" presStyleCnt="16">
        <dgm:presLayoutVars>
          <dgm:bulletEnabled val="1"/>
        </dgm:presLayoutVars>
      </dgm:prSet>
      <dgm:spPr/>
      <dgm:t>
        <a:bodyPr/>
        <a:lstStyle/>
        <a:p>
          <a:endParaRPr lang="pl-PL"/>
        </a:p>
      </dgm:t>
    </dgm:pt>
    <dgm:pt modelId="{06A3EE40-A108-4B49-9A9F-054106E2C276}" type="pres">
      <dgm:prSet presAssocID="{3AE16F8C-ABAF-41C3-AB9F-D91D6D2973C2}" presName="sibTrans" presStyleCnt="0"/>
      <dgm:spPr/>
    </dgm:pt>
    <dgm:pt modelId="{1CC41708-BF91-470F-8D92-F27398E750EE}" type="pres">
      <dgm:prSet presAssocID="{6BC4AE0D-0363-41C4-8442-1740A62EDE82}" presName="node" presStyleLbl="node1" presStyleIdx="6" presStyleCnt="16">
        <dgm:presLayoutVars>
          <dgm:bulletEnabled val="1"/>
        </dgm:presLayoutVars>
      </dgm:prSet>
      <dgm:spPr/>
      <dgm:t>
        <a:bodyPr/>
        <a:lstStyle/>
        <a:p>
          <a:endParaRPr lang="pl-PL"/>
        </a:p>
      </dgm:t>
    </dgm:pt>
    <dgm:pt modelId="{9A6999D3-58B3-4D83-80F7-08D258B67D1C}" type="pres">
      <dgm:prSet presAssocID="{CFF5FCC4-86C5-4C7E-B3CF-CCAB0C51A64A}" presName="sibTrans" presStyleCnt="0"/>
      <dgm:spPr/>
    </dgm:pt>
    <dgm:pt modelId="{F6174576-F069-4FEF-AF1C-1C19E523852E}" type="pres">
      <dgm:prSet presAssocID="{005A8DF5-FD4E-4E6D-A76B-694B8F892FAC}" presName="node" presStyleLbl="node1" presStyleIdx="7" presStyleCnt="16">
        <dgm:presLayoutVars>
          <dgm:bulletEnabled val="1"/>
        </dgm:presLayoutVars>
      </dgm:prSet>
      <dgm:spPr/>
      <dgm:t>
        <a:bodyPr/>
        <a:lstStyle/>
        <a:p>
          <a:endParaRPr lang="pl-PL"/>
        </a:p>
      </dgm:t>
    </dgm:pt>
    <dgm:pt modelId="{854B943D-3E2F-4FF1-A520-4155FABF977F}" type="pres">
      <dgm:prSet presAssocID="{B183B064-EC00-4B1F-8046-2A422E4A5D27}" presName="sibTrans" presStyleCnt="0"/>
      <dgm:spPr/>
    </dgm:pt>
    <dgm:pt modelId="{D7B6A09F-B2CB-4E80-997F-600D2CEA44C9}" type="pres">
      <dgm:prSet presAssocID="{7B268910-12DE-47B3-8FCE-C639EF64CCE2}" presName="node" presStyleLbl="node1" presStyleIdx="8" presStyleCnt="16">
        <dgm:presLayoutVars>
          <dgm:bulletEnabled val="1"/>
        </dgm:presLayoutVars>
      </dgm:prSet>
      <dgm:spPr/>
      <dgm:t>
        <a:bodyPr/>
        <a:lstStyle/>
        <a:p>
          <a:endParaRPr lang="pl-PL"/>
        </a:p>
      </dgm:t>
    </dgm:pt>
    <dgm:pt modelId="{2E065532-E71C-43B5-9426-459791D344B3}" type="pres">
      <dgm:prSet presAssocID="{FB8F9D7A-A159-45D1-9B25-982F6F2ED565}" presName="sibTrans" presStyleCnt="0"/>
      <dgm:spPr/>
    </dgm:pt>
    <dgm:pt modelId="{F81945C9-2399-4B2A-9E0E-11F4ADDC4A2E}" type="pres">
      <dgm:prSet presAssocID="{68435C84-5315-4CCF-90FF-CDCF0E9B7128}" presName="node" presStyleLbl="node1" presStyleIdx="9" presStyleCnt="16">
        <dgm:presLayoutVars>
          <dgm:bulletEnabled val="1"/>
        </dgm:presLayoutVars>
      </dgm:prSet>
      <dgm:spPr/>
      <dgm:t>
        <a:bodyPr/>
        <a:lstStyle/>
        <a:p>
          <a:endParaRPr lang="pl-PL"/>
        </a:p>
      </dgm:t>
    </dgm:pt>
    <dgm:pt modelId="{BA0D4353-AFAB-46AF-933B-F50DEA6DCEF5}" type="pres">
      <dgm:prSet presAssocID="{9CB0D885-C423-4505-8F5B-8DDC65110AE5}" presName="sibTrans" presStyleCnt="0"/>
      <dgm:spPr/>
    </dgm:pt>
    <dgm:pt modelId="{0CE5C62D-B59D-41ED-8987-996DFEC64E33}" type="pres">
      <dgm:prSet presAssocID="{13E17FDD-E57A-40F1-ACFB-CB64C92EBBBA}" presName="node" presStyleLbl="node1" presStyleIdx="10" presStyleCnt="16">
        <dgm:presLayoutVars>
          <dgm:bulletEnabled val="1"/>
        </dgm:presLayoutVars>
      </dgm:prSet>
      <dgm:spPr/>
      <dgm:t>
        <a:bodyPr/>
        <a:lstStyle/>
        <a:p>
          <a:endParaRPr lang="pl-PL"/>
        </a:p>
      </dgm:t>
    </dgm:pt>
    <dgm:pt modelId="{53A3D504-8593-427C-B365-FFD27BC0A5E9}" type="pres">
      <dgm:prSet presAssocID="{EDEE6CE6-B0EC-4E73-A528-2621DEB00FD2}" presName="sibTrans" presStyleCnt="0"/>
      <dgm:spPr/>
    </dgm:pt>
    <dgm:pt modelId="{4C8A4A6D-5A3C-4D3D-BE86-72801406E35A}" type="pres">
      <dgm:prSet presAssocID="{AE63E4DC-A6FA-4728-98B3-964128037B33}" presName="node" presStyleLbl="node1" presStyleIdx="11" presStyleCnt="16">
        <dgm:presLayoutVars>
          <dgm:bulletEnabled val="1"/>
        </dgm:presLayoutVars>
      </dgm:prSet>
      <dgm:spPr/>
      <dgm:t>
        <a:bodyPr/>
        <a:lstStyle/>
        <a:p>
          <a:endParaRPr lang="pl-PL"/>
        </a:p>
      </dgm:t>
    </dgm:pt>
    <dgm:pt modelId="{E62609A6-2A76-4BED-A661-C85C8DA66B8B}" type="pres">
      <dgm:prSet presAssocID="{2BE1D571-A83C-4DCD-B247-5D30D66E32BA}" presName="sibTrans" presStyleCnt="0"/>
      <dgm:spPr/>
    </dgm:pt>
    <dgm:pt modelId="{9FAD36EE-4F9D-4DD4-B239-49AE31982796}" type="pres">
      <dgm:prSet presAssocID="{1FBA3897-2267-4ABE-AF3B-DEDEC0F6DB5B}" presName="node" presStyleLbl="node1" presStyleIdx="12" presStyleCnt="16">
        <dgm:presLayoutVars>
          <dgm:bulletEnabled val="1"/>
        </dgm:presLayoutVars>
      </dgm:prSet>
      <dgm:spPr/>
      <dgm:t>
        <a:bodyPr/>
        <a:lstStyle/>
        <a:p>
          <a:endParaRPr lang="pl-PL"/>
        </a:p>
      </dgm:t>
    </dgm:pt>
    <dgm:pt modelId="{CFF06D08-E1C1-4A50-B4F8-A98435633F17}" type="pres">
      <dgm:prSet presAssocID="{B8DE2B2C-777E-4B0E-9E81-4ACCFFB58452}" presName="sibTrans" presStyleCnt="0"/>
      <dgm:spPr/>
    </dgm:pt>
    <dgm:pt modelId="{84C1BCE6-FC74-4EC6-B091-17E356201CD4}" type="pres">
      <dgm:prSet presAssocID="{6758AC6B-A988-496A-9E16-9EE721CECC9B}" presName="node" presStyleLbl="node1" presStyleIdx="13" presStyleCnt="16">
        <dgm:presLayoutVars>
          <dgm:bulletEnabled val="1"/>
        </dgm:presLayoutVars>
      </dgm:prSet>
      <dgm:spPr/>
      <dgm:t>
        <a:bodyPr/>
        <a:lstStyle/>
        <a:p>
          <a:endParaRPr lang="pl-PL"/>
        </a:p>
      </dgm:t>
    </dgm:pt>
    <dgm:pt modelId="{9884F645-0912-49C7-935B-46A013AF8043}" type="pres">
      <dgm:prSet presAssocID="{3F1D7902-7ED7-4C96-9DE5-AF141045540E}" presName="sibTrans" presStyleCnt="0"/>
      <dgm:spPr/>
    </dgm:pt>
    <dgm:pt modelId="{C383D452-CDF5-483A-BCBC-45C6637A34A4}" type="pres">
      <dgm:prSet presAssocID="{530B28C7-007D-40FB-8735-38B717CCA057}" presName="node" presStyleLbl="node1" presStyleIdx="14" presStyleCnt="16">
        <dgm:presLayoutVars>
          <dgm:bulletEnabled val="1"/>
        </dgm:presLayoutVars>
      </dgm:prSet>
      <dgm:spPr/>
      <dgm:t>
        <a:bodyPr/>
        <a:lstStyle/>
        <a:p>
          <a:endParaRPr lang="pl-PL"/>
        </a:p>
      </dgm:t>
    </dgm:pt>
    <dgm:pt modelId="{BAA6843E-F3E3-4E4B-8CC6-056E582B5535}" type="pres">
      <dgm:prSet presAssocID="{F138DDF4-3239-4AA6-86C9-D66D6A4FBDA1}" presName="sibTrans" presStyleCnt="0"/>
      <dgm:spPr/>
    </dgm:pt>
    <dgm:pt modelId="{3D7E896B-63B4-4FE3-BED5-0B658E082195}" type="pres">
      <dgm:prSet presAssocID="{DC50A14E-D5B2-4CC5-B261-A6EC007C71E0}" presName="node" presStyleLbl="node1" presStyleIdx="15" presStyleCnt="16">
        <dgm:presLayoutVars>
          <dgm:bulletEnabled val="1"/>
        </dgm:presLayoutVars>
      </dgm:prSet>
      <dgm:spPr/>
      <dgm:t>
        <a:bodyPr/>
        <a:lstStyle/>
        <a:p>
          <a:endParaRPr lang="pl-PL"/>
        </a:p>
      </dgm:t>
    </dgm:pt>
  </dgm:ptLst>
  <dgm:cxnLst>
    <dgm:cxn modelId="{7CAA2A9F-3A96-4489-B0BA-090B3921DE5B}" type="presOf" srcId="{005A8DF5-FD4E-4E6D-A76B-694B8F892FAC}" destId="{F6174576-F069-4FEF-AF1C-1C19E523852E}" srcOrd="0" destOrd="0" presId="urn:microsoft.com/office/officeart/2005/8/layout/default#1"/>
    <dgm:cxn modelId="{288131B9-ECC1-42F7-888B-2FA2BE6DB5F6}" srcId="{D7A117BE-A43A-4A2C-81E0-C825A185EF8D}" destId="{C364C78F-95EE-4BA3-99E2-2BA944AB7C2A}" srcOrd="5" destOrd="0" parTransId="{176BB6BD-1E66-4409-A134-E0F945ECBC10}" sibTransId="{3AE16F8C-ABAF-41C3-AB9F-D91D6D2973C2}"/>
    <dgm:cxn modelId="{1A5E2BA4-D388-4DB8-9612-FB38253D014D}" srcId="{D7A117BE-A43A-4A2C-81E0-C825A185EF8D}" destId="{1FBA3897-2267-4ABE-AF3B-DEDEC0F6DB5B}" srcOrd="12" destOrd="0" parTransId="{748F2A99-2603-4C54-826D-1E9FD937533A}" sibTransId="{B8DE2B2C-777E-4B0E-9E81-4ACCFFB58452}"/>
    <dgm:cxn modelId="{725A0C84-60E1-4052-B80B-44D05124DBB8}" srcId="{D7A117BE-A43A-4A2C-81E0-C825A185EF8D}" destId="{6758AC6B-A988-496A-9E16-9EE721CECC9B}" srcOrd="13" destOrd="0" parTransId="{CC1DE467-888C-4492-9509-42ED5D983D11}" sibTransId="{3F1D7902-7ED7-4C96-9DE5-AF141045540E}"/>
    <dgm:cxn modelId="{EBD614B5-9531-4CEE-9C07-98B97D6D3E08}" type="presOf" srcId="{6BC4AE0D-0363-41C4-8442-1740A62EDE82}" destId="{1CC41708-BF91-470F-8D92-F27398E750EE}" srcOrd="0" destOrd="0" presId="urn:microsoft.com/office/officeart/2005/8/layout/default#1"/>
    <dgm:cxn modelId="{D1484D35-080D-47BF-AF54-7B578745FE05}" srcId="{D7A117BE-A43A-4A2C-81E0-C825A185EF8D}" destId="{68435C84-5315-4CCF-90FF-CDCF0E9B7128}" srcOrd="9" destOrd="0" parTransId="{17B26D47-1CC3-473B-9A38-31BA0A8369DB}" sibTransId="{9CB0D885-C423-4505-8F5B-8DDC65110AE5}"/>
    <dgm:cxn modelId="{A60B0A65-C6A2-4FC6-8B5E-23CD20BEF01A}" type="presOf" srcId="{51BC9C56-4E4D-41DD-B9D5-6C2414AB4CDE}" destId="{0373D294-625F-4B94-8C44-794299CB4A8F}" srcOrd="0" destOrd="0" presId="urn:microsoft.com/office/officeart/2005/8/layout/default#1"/>
    <dgm:cxn modelId="{47A8728E-F86E-4036-9EC4-4A9C1FBC9651}" srcId="{D7A117BE-A43A-4A2C-81E0-C825A185EF8D}" destId="{8DD9965D-5D67-4C60-82B1-FC7289FF5B9D}" srcOrd="4" destOrd="0" parTransId="{ACB43C8F-DD51-49C0-A6B1-50BAF7631709}" sibTransId="{DA7DCD3D-1045-4BC0-9EBF-9D48E065D93A}"/>
    <dgm:cxn modelId="{44077B63-7B31-4375-9AAA-813776AAA694}" srcId="{D7A117BE-A43A-4A2C-81E0-C825A185EF8D}" destId="{530B28C7-007D-40FB-8735-38B717CCA057}" srcOrd="14" destOrd="0" parTransId="{3AE978A1-0D57-4C8A-B061-D8BAB4EB16F7}" sibTransId="{F138DDF4-3239-4AA6-86C9-D66D6A4FBDA1}"/>
    <dgm:cxn modelId="{95928D85-46C8-484A-83AE-FB8A8F9FBAD8}" type="presOf" srcId="{AE63E4DC-A6FA-4728-98B3-964128037B33}" destId="{4C8A4A6D-5A3C-4D3D-BE86-72801406E35A}" srcOrd="0" destOrd="0" presId="urn:microsoft.com/office/officeart/2005/8/layout/default#1"/>
    <dgm:cxn modelId="{73C91A5C-90F2-48A5-B4F3-52B040430155}" type="presOf" srcId="{1FBA3897-2267-4ABE-AF3B-DEDEC0F6DB5B}" destId="{9FAD36EE-4F9D-4DD4-B239-49AE31982796}" srcOrd="0" destOrd="0" presId="urn:microsoft.com/office/officeart/2005/8/layout/default#1"/>
    <dgm:cxn modelId="{6257DB07-27B4-4DB0-8E23-25FEF2BF6480}" srcId="{D7A117BE-A43A-4A2C-81E0-C825A185EF8D}" destId="{13E17FDD-E57A-40F1-ACFB-CB64C92EBBBA}" srcOrd="10" destOrd="0" parTransId="{0F8C0018-0383-407A-82CA-E7C6BFB884BD}" sibTransId="{EDEE6CE6-B0EC-4E73-A528-2621DEB00FD2}"/>
    <dgm:cxn modelId="{1A23F34A-226C-4543-9AD2-87683DC26836}" srcId="{D7A117BE-A43A-4A2C-81E0-C825A185EF8D}" destId="{6BC4AE0D-0363-41C4-8442-1740A62EDE82}" srcOrd="6" destOrd="0" parTransId="{FD892767-F3CA-41F1-B5F1-1A6DDCBBD2D5}" sibTransId="{CFF5FCC4-86C5-4C7E-B3CF-CCAB0C51A64A}"/>
    <dgm:cxn modelId="{6F939CF0-BB2C-4EDC-809C-3C79F520B842}" type="presOf" srcId="{13E17FDD-E57A-40F1-ACFB-CB64C92EBBBA}" destId="{0CE5C62D-B59D-41ED-8987-996DFEC64E33}" srcOrd="0" destOrd="0" presId="urn:microsoft.com/office/officeart/2005/8/layout/default#1"/>
    <dgm:cxn modelId="{0941C5D7-BE13-4F17-8BAC-C102238478E7}" srcId="{D7A117BE-A43A-4A2C-81E0-C825A185EF8D}" destId="{005A8DF5-FD4E-4E6D-A76B-694B8F892FAC}" srcOrd="7" destOrd="0" parTransId="{7FA6CF66-0583-4EC6-9413-57E32C7B0459}" sibTransId="{B183B064-EC00-4B1F-8046-2A422E4A5D27}"/>
    <dgm:cxn modelId="{7A7115AD-FC5D-4B7F-8C1A-03F5D202B011}" type="presOf" srcId="{DC50A14E-D5B2-4CC5-B261-A6EC007C71E0}" destId="{3D7E896B-63B4-4FE3-BED5-0B658E082195}" srcOrd="0" destOrd="0" presId="urn:microsoft.com/office/officeart/2005/8/layout/default#1"/>
    <dgm:cxn modelId="{798DB081-9C83-4C96-8CDB-E7ADBE329AEC}" srcId="{D7A117BE-A43A-4A2C-81E0-C825A185EF8D}" destId="{213B0991-C911-458D-A25A-9AFEA39F0085}" srcOrd="2" destOrd="0" parTransId="{7C4421FC-815E-45D8-A025-832570884454}" sibTransId="{E1606926-302F-44E1-A644-E8137C4367A2}"/>
    <dgm:cxn modelId="{E29AB27B-3897-4C9D-AB44-8B7E4152F6E5}" srcId="{D7A117BE-A43A-4A2C-81E0-C825A185EF8D}" destId="{8EEF4F20-C07B-4D95-90DA-E7BEAA6B16DC}" srcOrd="0" destOrd="0" parTransId="{32B3B1A7-647D-4FD8-8122-17097D9685EC}" sibTransId="{34C43914-BB3A-47F2-8A0C-77A7E88AB3B0}"/>
    <dgm:cxn modelId="{6A0ED687-1B23-4612-8865-B265CFCE49FE}" srcId="{D7A117BE-A43A-4A2C-81E0-C825A185EF8D}" destId="{7B268910-12DE-47B3-8FCE-C639EF64CCE2}" srcOrd="8" destOrd="0" parTransId="{454651D0-865A-4D20-ACDA-A372DDAC6D1D}" sibTransId="{FB8F9D7A-A159-45D1-9B25-982F6F2ED565}"/>
    <dgm:cxn modelId="{05AEB403-ED1C-4965-A9F2-FC8A99FCDB5A}" srcId="{D7A117BE-A43A-4A2C-81E0-C825A185EF8D}" destId="{C24EFB10-E0E3-4711-ABD5-DAD824ED074F}" srcOrd="1" destOrd="0" parTransId="{E0FAD7B2-38E0-4C4D-AE0F-AD2B0767E5DE}" sibTransId="{E2798CC3-03BF-4759-9300-A968084713C7}"/>
    <dgm:cxn modelId="{AF06A211-C0E3-4E5C-8D75-193243E92C8B}" type="presOf" srcId="{8EEF4F20-C07B-4D95-90DA-E7BEAA6B16DC}" destId="{A7CB1701-EC90-4538-8D60-F810831A76C9}" srcOrd="0" destOrd="0" presId="urn:microsoft.com/office/officeart/2005/8/layout/default#1"/>
    <dgm:cxn modelId="{E7DE8082-D423-4947-8A5E-E1B1D349E47D}" type="presOf" srcId="{213B0991-C911-458D-A25A-9AFEA39F0085}" destId="{AC6C237B-9BA8-4516-A61F-81BB82FDEBD8}" srcOrd="0" destOrd="0" presId="urn:microsoft.com/office/officeart/2005/8/layout/default#1"/>
    <dgm:cxn modelId="{E786D150-FD60-45C3-AD76-7EB5AFFF5A61}" srcId="{D7A117BE-A43A-4A2C-81E0-C825A185EF8D}" destId="{DC50A14E-D5B2-4CC5-B261-A6EC007C71E0}" srcOrd="15" destOrd="0" parTransId="{65679BD3-CC15-493E-B78A-68E11421F2AF}" sibTransId="{824C2065-FBDA-4677-8241-05C1F54E27AA}"/>
    <dgm:cxn modelId="{4B9F6D8C-83F9-4F71-8874-222511918F01}" type="presOf" srcId="{68435C84-5315-4CCF-90FF-CDCF0E9B7128}" destId="{F81945C9-2399-4B2A-9E0E-11F4ADDC4A2E}" srcOrd="0" destOrd="0" presId="urn:microsoft.com/office/officeart/2005/8/layout/default#1"/>
    <dgm:cxn modelId="{2DC3EEC7-3179-45F3-BAC5-21DFC6B6EC18}" type="presOf" srcId="{6758AC6B-A988-496A-9E16-9EE721CECC9B}" destId="{84C1BCE6-FC74-4EC6-B091-17E356201CD4}" srcOrd="0" destOrd="0" presId="urn:microsoft.com/office/officeart/2005/8/layout/default#1"/>
    <dgm:cxn modelId="{E0E0BB36-441E-4A16-A389-3A07F5BE36C8}" type="presOf" srcId="{8DD9965D-5D67-4C60-82B1-FC7289FF5B9D}" destId="{64F17F86-9274-45BF-8282-B47A6EF2EA0C}" srcOrd="0" destOrd="0" presId="urn:microsoft.com/office/officeart/2005/8/layout/default#1"/>
    <dgm:cxn modelId="{BFC16182-C82E-4188-9745-2BA5663403EC}" type="presOf" srcId="{C24EFB10-E0E3-4711-ABD5-DAD824ED074F}" destId="{D4C49650-9A38-4B33-8B81-2625B409F553}" srcOrd="0" destOrd="0" presId="urn:microsoft.com/office/officeart/2005/8/layout/default#1"/>
    <dgm:cxn modelId="{4C00E87F-4B27-49C6-9BFF-58A9767CE667}" type="presOf" srcId="{C364C78F-95EE-4BA3-99E2-2BA944AB7C2A}" destId="{1450BDD2-BFA6-4CC3-9AA0-6910F14CB46E}" srcOrd="0" destOrd="0" presId="urn:microsoft.com/office/officeart/2005/8/layout/default#1"/>
    <dgm:cxn modelId="{1C7BA469-D399-4FB8-BCA5-63D3639DF18E}" type="presOf" srcId="{D7A117BE-A43A-4A2C-81E0-C825A185EF8D}" destId="{7A8E2133-5285-4CCB-9443-20C7A1C414FF}" srcOrd="0" destOrd="0" presId="urn:microsoft.com/office/officeart/2005/8/layout/default#1"/>
    <dgm:cxn modelId="{D96D9CFE-C0E2-4F9B-89B2-C348FA0F017D}" type="presOf" srcId="{7B268910-12DE-47B3-8FCE-C639EF64CCE2}" destId="{D7B6A09F-B2CB-4E80-997F-600D2CEA44C9}" srcOrd="0" destOrd="0" presId="urn:microsoft.com/office/officeart/2005/8/layout/default#1"/>
    <dgm:cxn modelId="{2D00FA57-25F6-4891-9B5B-94EF6FF88FC5}" type="presOf" srcId="{530B28C7-007D-40FB-8735-38B717CCA057}" destId="{C383D452-CDF5-483A-BCBC-45C6637A34A4}" srcOrd="0" destOrd="0" presId="urn:microsoft.com/office/officeart/2005/8/layout/default#1"/>
    <dgm:cxn modelId="{41D29193-7EA0-401D-8D1A-30C490170D38}" srcId="{D7A117BE-A43A-4A2C-81E0-C825A185EF8D}" destId="{51BC9C56-4E4D-41DD-B9D5-6C2414AB4CDE}" srcOrd="3" destOrd="0" parTransId="{F4EEAC5E-FEFE-4993-BB48-F3CD0EC86130}" sibTransId="{F10774D5-CC7D-4572-88D9-E9E922BA13D9}"/>
    <dgm:cxn modelId="{E492AD0C-DA02-4903-A424-974B97E3525D}" srcId="{D7A117BE-A43A-4A2C-81E0-C825A185EF8D}" destId="{AE63E4DC-A6FA-4728-98B3-964128037B33}" srcOrd="11" destOrd="0" parTransId="{D60C5810-7FAE-4289-96A0-FC3ADEEDD536}" sibTransId="{2BE1D571-A83C-4DCD-B247-5D30D66E32BA}"/>
    <dgm:cxn modelId="{E89150D3-68E1-4638-916E-64798E87D382}" type="presParOf" srcId="{7A8E2133-5285-4CCB-9443-20C7A1C414FF}" destId="{A7CB1701-EC90-4538-8D60-F810831A76C9}" srcOrd="0" destOrd="0" presId="urn:microsoft.com/office/officeart/2005/8/layout/default#1"/>
    <dgm:cxn modelId="{A2322FBF-F828-42BC-A347-213B2B88D02B}" type="presParOf" srcId="{7A8E2133-5285-4CCB-9443-20C7A1C414FF}" destId="{28F9940F-DC45-46C2-89CD-B5E00A0706DC}" srcOrd="1" destOrd="0" presId="urn:microsoft.com/office/officeart/2005/8/layout/default#1"/>
    <dgm:cxn modelId="{5AD351B1-3863-40BF-B8D4-916FCAB380D8}" type="presParOf" srcId="{7A8E2133-5285-4CCB-9443-20C7A1C414FF}" destId="{D4C49650-9A38-4B33-8B81-2625B409F553}" srcOrd="2" destOrd="0" presId="urn:microsoft.com/office/officeart/2005/8/layout/default#1"/>
    <dgm:cxn modelId="{9063D0F0-7D54-4890-80DF-FEC0BCCDD67E}" type="presParOf" srcId="{7A8E2133-5285-4CCB-9443-20C7A1C414FF}" destId="{AE3CC58A-6DFD-4DD9-BAEB-34B221A831F0}" srcOrd="3" destOrd="0" presId="urn:microsoft.com/office/officeart/2005/8/layout/default#1"/>
    <dgm:cxn modelId="{FAE7A6AC-4D62-4D6A-BC2E-C004CA44223A}" type="presParOf" srcId="{7A8E2133-5285-4CCB-9443-20C7A1C414FF}" destId="{AC6C237B-9BA8-4516-A61F-81BB82FDEBD8}" srcOrd="4" destOrd="0" presId="urn:microsoft.com/office/officeart/2005/8/layout/default#1"/>
    <dgm:cxn modelId="{A22A2F1D-8CC2-4436-8872-A14E129A1A6D}" type="presParOf" srcId="{7A8E2133-5285-4CCB-9443-20C7A1C414FF}" destId="{0CBDD671-DFED-4795-BB2C-94AFAFA4ACDF}" srcOrd="5" destOrd="0" presId="urn:microsoft.com/office/officeart/2005/8/layout/default#1"/>
    <dgm:cxn modelId="{E0440976-D497-49D8-BD31-71E9B7FF9177}" type="presParOf" srcId="{7A8E2133-5285-4CCB-9443-20C7A1C414FF}" destId="{0373D294-625F-4B94-8C44-794299CB4A8F}" srcOrd="6" destOrd="0" presId="urn:microsoft.com/office/officeart/2005/8/layout/default#1"/>
    <dgm:cxn modelId="{C94C4232-7EF4-44D2-A980-8B9A69BDECDC}" type="presParOf" srcId="{7A8E2133-5285-4CCB-9443-20C7A1C414FF}" destId="{A6AFE36E-1519-44C7-8759-F4AD1A232A09}" srcOrd="7" destOrd="0" presId="urn:microsoft.com/office/officeart/2005/8/layout/default#1"/>
    <dgm:cxn modelId="{7C0C8CD1-3CD9-47F0-8B33-785E795FF682}" type="presParOf" srcId="{7A8E2133-5285-4CCB-9443-20C7A1C414FF}" destId="{64F17F86-9274-45BF-8282-B47A6EF2EA0C}" srcOrd="8" destOrd="0" presId="urn:microsoft.com/office/officeart/2005/8/layout/default#1"/>
    <dgm:cxn modelId="{090FE971-940D-4AB2-971A-424C835E80E3}" type="presParOf" srcId="{7A8E2133-5285-4CCB-9443-20C7A1C414FF}" destId="{234B5BCC-9C9E-4839-AFF1-01295035F863}" srcOrd="9" destOrd="0" presId="urn:microsoft.com/office/officeart/2005/8/layout/default#1"/>
    <dgm:cxn modelId="{C033F206-1D6E-420B-8BDD-C4DBFF3AE339}" type="presParOf" srcId="{7A8E2133-5285-4CCB-9443-20C7A1C414FF}" destId="{1450BDD2-BFA6-4CC3-9AA0-6910F14CB46E}" srcOrd="10" destOrd="0" presId="urn:microsoft.com/office/officeart/2005/8/layout/default#1"/>
    <dgm:cxn modelId="{A48939A4-778D-4941-8A34-DF6B49370D2B}" type="presParOf" srcId="{7A8E2133-5285-4CCB-9443-20C7A1C414FF}" destId="{06A3EE40-A108-4B49-9A9F-054106E2C276}" srcOrd="11" destOrd="0" presId="urn:microsoft.com/office/officeart/2005/8/layout/default#1"/>
    <dgm:cxn modelId="{ECDBBC7E-8397-4697-AF10-69D2AEBF5507}" type="presParOf" srcId="{7A8E2133-5285-4CCB-9443-20C7A1C414FF}" destId="{1CC41708-BF91-470F-8D92-F27398E750EE}" srcOrd="12" destOrd="0" presId="urn:microsoft.com/office/officeart/2005/8/layout/default#1"/>
    <dgm:cxn modelId="{4BAD8455-96E7-4D62-851D-84DD512F8DE1}" type="presParOf" srcId="{7A8E2133-5285-4CCB-9443-20C7A1C414FF}" destId="{9A6999D3-58B3-4D83-80F7-08D258B67D1C}" srcOrd="13" destOrd="0" presId="urn:microsoft.com/office/officeart/2005/8/layout/default#1"/>
    <dgm:cxn modelId="{56C3E929-A20A-4982-827E-530CCEDA446B}" type="presParOf" srcId="{7A8E2133-5285-4CCB-9443-20C7A1C414FF}" destId="{F6174576-F069-4FEF-AF1C-1C19E523852E}" srcOrd="14" destOrd="0" presId="urn:microsoft.com/office/officeart/2005/8/layout/default#1"/>
    <dgm:cxn modelId="{D9D8BCB3-4951-4575-BD5B-557EE47B5AA8}" type="presParOf" srcId="{7A8E2133-5285-4CCB-9443-20C7A1C414FF}" destId="{854B943D-3E2F-4FF1-A520-4155FABF977F}" srcOrd="15" destOrd="0" presId="urn:microsoft.com/office/officeart/2005/8/layout/default#1"/>
    <dgm:cxn modelId="{8A3567AC-D5CE-459C-9FC9-28E5BA59E39F}" type="presParOf" srcId="{7A8E2133-5285-4CCB-9443-20C7A1C414FF}" destId="{D7B6A09F-B2CB-4E80-997F-600D2CEA44C9}" srcOrd="16" destOrd="0" presId="urn:microsoft.com/office/officeart/2005/8/layout/default#1"/>
    <dgm:cxn modelId="{A71D8E73-84AC-47A7-98EC-DB69BA59FB9B}" type="presParOf" srcId="{7A8E2133-5285-4CCB-9443-20C7A1C414FF}" destId="{2E065532-E71C-43B5-9426-459791D344B3}" srcOrd="17" destOrd="0" presId="urn:microsoft.com/office/officeart/2005/8/layout/default#1"/>
    <dgm:cxn modelId="{81549542-0DA2-469F-BB96-D240F39B9601}" type="presParOf" srcId="{7A8E2133-5285-4CCB-9443-20C7A1C414FF}" destId="{F81945C9-2399-4B2A-9E0E-11F4ADDC4A2E}" srcOrd="18" destOrd="0" presId="urn:microsoft.com/office/officeart/2005/8/layout/default#1"/>
    <dgm:cxn modelId="{DF909D4D-359F-4E86-8C4B-D59070F3BDDC}" type="presParOf" srcId="{7A8E2133-5285-4CCB-9443-20C7A1C414FF}" destId="{BA0D4353-AFAB-46AF-933B-F50DEA6DCEF5}" srcOrd="19" destOrd="0" presId="urn:microsoft.com/office/officeart/2005/8/layout/default#1"/>
    <dgm:cxn modelId="{37332321-E059-4138-B930-D4CD2BCD5B06}" type="presParOf" srcId="{7A8E2133-5285-4CCB-9443-20C7A1C414FF}" destId="{0CE5C62D-B59D-41ED-8987-996DFEC64E33}" srcOrd="20" destOrd="0" presId="urn:microsoft.com/office/officeart/2005/8/layout/default#1"/>
    <dgm:cxn modelId="{96CE0B0F-DEF2-493B-823D-1A7D5B0BC0F5}" type="presParOf" srcId="{7A8E2133-5285-4CCB-9443-20C7A1C414FF}" destId="{53A3D504-8593-427C-B365-FFD27BC0A5E9}" srcOrd="21" destOrd="0" presId="urn:microsoft.com/office/officeart/2005/8/layout/default#1"/>
    <dgm:cxn modelId="{7BC204D3-F651-4C68-9D08-E9563106AF7C}" type="presParOf" srcId="{7A8E2133-5285-4CCB-9443-20C7A1C414FF}" destId="{4C8A4A6D-5A3C-4D3D-BE86-72801406E35A}" srcOrd="22" destOrd="0" presId="urn:microsoft.com/office/officeart/2005/8/layout/default#1"/>
    <dgm:cxn modelId="{81709473-1501-4403-9D61-D776DC27CFB4}" type="presParOf" srcId="{7A8E2133-5285-4CCB-9443-20C7A1C414FF}" destId="{E62609A6-2A76-4BED-A661-C85C8DA66B8B}" srcOrd="23" destOrd="0" presId="urn:microsoft.com/office/officeart/2005/8/layout/default#1"/>
    <dgm:cxn modelId="{81CA6035-AD63-4F70-8DEF-8B0F72583D0F}" type="presParOf" srcId="{7A8E2133-5285-4CCB-9443-20C7A1C414FF}" destId="{9FAD36EE-4F9D-4DD4-B239-49AE31982796}" srcOrd="24" destOrd="0" presId="urn:microsoft.com/office/officeart/2005/8/layout/default#1"/>
    <dgm:cxn modelId="{BC41F865-0EA6-4BCD-9095-86FF2B39B1BF}" type="presParOf" srcId="{7A8E2133-5285-4CCB-9443-20C7A1C414FF}" destId="{CFF06D08-E1C1-4A50-B4F8-A98435633F17}" srcOrd="25" destOrd="0" presId="urn:microsoft.com/office/officeart/2005/8/layout/default#1"/>
    <dgm:cxn modelId="{B07AD071-A24F-45FD-9F9C-1B4FCDACDB69}" type="presParOf" srcId="{7A8E2133-5285-4CCB-9443-20C7A1C414FF}" destId="{84C1BCE6-FC74-4EC6-B091-17E356201CD4}" srcOrd="26" destOrd="0" presId="urn:microsoft.com/office/officeart/2005/8/layout/default#1"/>
    <dgm:cxn modelId="{7E6DBCB6-7D85-4CF8-8FFC-A9F57E36C922}" type="presParOf" srcId="{7A8E2133-5285-4CCB-9443-20C7A1C414FF}" destId="{9884F645-0912-49C7-935B-46A013AF8043}" srcOrd="27" destOrd="0" presId="urn:microsoft.com/office/officeart/2005/8/layout/default#1"/>
    <dgm:cxn modelId="{59C1189C-66AA-4643-9634-039D28AFB84F}" type="presParOf" srcId="{7A8E2133-5285-4CCB-9443-20C7A1C414FF}" destId="{C383D452-CDF5-483A-BCBC-45C6637A34A4}" srcOrd="28" destOrd="0" presId="urn:microsoft.com/office/officeart/2005/8/layout/default#1"/>
    <dgm:cxn modelId="{CC85E1ED-4A02-4EFB-A3F4-17E0926FE665}" type="presParOf" srcId="{7A8E2133-5285-4CCB-9443-20C7A1C414FF}" destId="{BAA6843E-F3E3-4E4B-8CC6-056E582B5535}" srcOrd="29" destOrd="0" presId="urn:microsoft.com/office/officeart/2005/8/layout/default#1"/>
    <dgm:cxn modelId="{FA7BB807-6F5C-44EE-8ED8-216392B8B32C}" type="presParOf" srcId="{7A8E2133-5285-4CCB-9443-20C7A1C414FF}" destId="{3D7E896B-63B4-4FE3-BED5-0B658E082195}" srcOrd="30"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C6CBD-9384-4F9F-B609-A3CB2F0F00D9}" type="datetimeFigureOut">
              <a:rPr lang="pl-PL" smtClean="0"/>
              <a:pPr/>
              <a:t>08.09.2025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6A073-414D-4A56-830F-4AC8560A439D}" type="slidenum">
              <a:rPr lang="pl-PL" smtClean="0"/>
              <a:pPr/>
              <a:t>‹#›</a:t>
            </a:fld>
            <a:endParaRPr lang="pl-PL"/>
          </a:p>
        </p:txBody>
      </p:sp>
    </p:spTree>
    <p:extLst>
      <p:ext uri="{BB962C8B-B14F-4D97-AF65-F5344CB8AC3E}">
        <p14:creationId xmlns:p14="http://schemas.microsoft.com/office/powerpoint/2010/main" xmlns="" val="115847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re.edu.pl/szkola-promujaca-zdrowi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1</a:t>
            </a:fld>
            <a:endParaRPr lang="pl-PL"/>
          </a:p>
        </p:txBody>
      </p:sp>
    </p:spTree>
    <p:extLst>
      <p:ext uri="{BB962C8B-B14F-4D97-AF65-F5344CB8AC3E}">
        <p14:creationId xmlns:p14="http://schemas.microsoft.com/office/powerpoint/2010/main" xmlns="" val="3795598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9. Zalecane metody pracy</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to przedmiot, który najlepiej realizować w sposób aktywny i angażujący uczniów. Podstawa programowa oraz preambuła do podstawy programowej kształcenia ogólnego wyraźnie wskazują na potrzebę stosowania metod, które rozwijają samodzielność, odpowiedzialność i współpracę. Należą do nich przede wszystkim metody aktywizujące, metoda projektu, dyskusja i debata, studium przypadku oraz drama i symulacje.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Metody aktywizujące pozwalają uczniom brać czynny udział w zajęciach, dzielić się doświadczeniami i ćwiczyć umiejętności praktyczne. Mogą to być burze mózgów, praca w małych grupach, gry dydaktyczne czy ćwiczenia ruchowe. Metoda projektu daje możliwość dłuższej, pogłębionej pracy nad wybranym zagadnieniem, a jej efektem mogą być prezentacje, kampanie społeczne czy wydarzenia szkolne.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Dyskusja i debata uczą argumentowania, słuchania innych oraz formułowania własnych opinii w sposób kulturalny. Studium przypadku pozwala analizować konkretne sytuacje, np. dotyczące zdrowia czy relacji, i poszukiwać rozwiązań. Drama i symulacje umożliwiają wcielanie się w różne role, co rozwija empatię i zdolność spojrzenia na problem z wielu perspektyw.</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Wybór metody zależy od tematu lekcji, wieku uczniów oraz warunków organizacyjnych szkoły. Ważne jest, aby nauczyciel stosował różnorodne formy pracy, dbając o to, by każdy uczeń miał szansę się zaangażować.</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Kluczem jest tworzenie atmosfery bezpieczeństwa, w której uczniowie mogą swobodnie wyrażać swoje myśli i pytania, wiedząc, że zostaną wysłuchani i potraktowani z szacunkiem. Taki sposób pracy nie tylko ułatwia przyswajanie wiedzy, ale także buduje kompetencje społeczne i poczucie sprawczości – fundamenty zdrowego, świadomego życia. Różnorodność metod daje szansę dotrzeć do każdego ucznia w sposób, który najlepiej odpowiada jego potrzebom.</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10</a:t>
            </a:fld>
            <a:endParaRPr lang="pl-PL"/>
          </a:p>
        </p:txBody>
      </p:sp>
    </p:spTree>
    <p:extLst>
      <p:ext uri="{BB962C8B-B14F-4D97-AF65-F5344CB8AC3E}">
        <p14:creationId xmlns:p14="http://schemas.microsoft.com/office/powerpoint/2010/main" xmlns="" val="159501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10. Metody pracy – inspiracje</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daje ogromne możliwości w zakresie form i metod prowadzenia zajęć. Poza tradycyjną lekcją warto sięgać po inicjatywy angażujące całą społeczność szkolną, które łączą elementy nauki, zabawy i praktyki. Mogą one odbywać się w sali lekcyjnej, na świeżym powietrzu, w sali gimnastycznej czy w przestrzeni lokalnej.</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Przykłady działań to m.in.: </a:t>
            </a:r>
            <a:r>
              <a:rPr lang="pl-PL" sz="1200" b="1" kern="1200" dirty="0">
                <a:solidFill>
                  <a:schemeClr val="tx1"/>
                </a:solidFill>
                <a:effectLst/>
                <a:latin typeface="+mn-lt"/>
                <a:ea typeface="+mn-ea"/>
                <a:cs typeface="+mn-cs"/>
              </a:rPr>
              <a:t>Tydzień Zdrowia</a:t>
            </a:r>
            <a:r>
              <a:rPr lang="pl-PL" sz="1200" kern="1200" dirty="0">
                <a:solidFill>
                  <a:schemeClr val="tx1"/>
                </a:solidFill>
                <a:effectLst/>
                <a:latin typeface="+mn-lt"/>
                <a:ea typeface="+mn-ea"/>
                <a:cs typeface="+mn-cs"/>
              </a:rPr>
              <a:t>, w którym codziennie podejmowany jest inny temat prozdrowotny; </a:t>
            </a:r>
            <a:r>
              <a:rPr lang="pl-PL" sz="1200" b="1" kern="1200" dirty="0">
                <a:solidFill>
                  <a:schemeClr val="tx1"/>
                </a:solidFill>
                <a:effectLst/>
                <a:latin typeface="+mn-lt"/>
                <a:ea typeface="+mn-ea"/>
                <a:cs typeface="+mn-cs"/>
              </a:rPr>
              <a:t>Zdrowa Przerwa</a:t>
            </a:r>
            <a:r>
              <a:rPr lang="pl-PL" sz="1200" kern="1200" dirty="0">
                <a:solidFill>
                  <a:schemeClr val="tx1"/>
                </a:solidFill>
                <a:effectLst/>
                <a:latin typeface="+mn-lt"/>
                <a:ea typeface="+mn-ea"/>
                <a:cs typeface="+mn-cs"/>
              </a:rPr>
              <a:t>, podczas której uczniowie wspólnie przygotowują zdrowe przekąski; </a:t>
            </a:r>
            <a:r>
              <a:rPr lang="pl-PL" sz="1200" b="1" kern="1200" dirty="0">
                <a:solidFill>
                  <a:schemeClr val="tx1"/>
                </a:solidFill>
                <a:effectLst/>
                <a:latin typeface="+mn-lt"/>
                <a:ea typeface="+mn-ea"/>
                <a:cs typeface="+mn-cs"/>
              </a:rPr>
              <a:t>Warsztaty Kulinarne</a:t>
            </a:r>
            <a:r>
              <a:rPr lang="pl-PL" sz="1200" kern="1200" dirty="0">
                <a:solidFill>
                  <a:schemeClr val="tx1"/>
                </a:solidFill>
                <a:effectLst/>
                <a:latin typeface="+mn-lt"/>
                <a:ea typeface="+mn-ea"/>
                <a:cs typeface="+mn-cs"/>
              </a:rPr>
              <a:t> z udziałem nauczycieli i rodziców; </a:t>
            </a:r>
            <a:r>
              <a:rPr lang="pl-PL" sz="1200" b="1" kern="1200" dirty="0">
                <a:solidFill>
                  <a:schemeClr val="tx1"/>
                </a:solidFill>
                <a:effectLst/>
                <a:latin typeface="+mn-lt"/>
                <a:ea typeface="+mn-ea"/>
                <a:cs typeface="+mn-cs"/>
              </a:rPr>
              <a:t>Quiz Prozdrowotny</a:t>
            </a:r>
            <a:r>
              <a:rPr lang="pl-PL" sz="1200" kern="1200" dirty="0">
                <a:solidFill>
                  <a:schemeClr val="tx1"/>
                </a:solidFill>
                <a:effectLst/>
                <a:latin typeface="+mn-lt"/>
                <a:ea typeface="+mn-ea"/>
                <a:cs typeface="+mn-cs"/>
              </a:rPr>
              <a:t>, który utrwala wiedzę w formie rywalizacji; </a:t>
            </a:r>
            <a:r>
              <a:rPr lang="pl-PL" sz="1200" b="1" kern="1200" dirty="0">
                <a:solidFill>
                  <a:schemeClr val="tx1"/>
                </a:solidFill>
                <a:effectLst/>
                <a:latin typeface="+mn-lt"/>
                <a:ea typeface="+mn-ea"/>
                <a:cs typeface="+mn-cs"/>
              </a:rPr>
              <a:t>Debata Oksfordzka</a:t>
            </a:r>
            <a:r>
              <a:rPr lang="pl-PL" sz="1200" kern="1200" dirty="0">
                <a:solidFill>
                  <a:schemeClr val="tx1"/>
                </a:solidFill>
                <a:effectLst/>
                <a:latin typeface="+mn-lt"/>
                <a:ea typeface="+mn-ea"/>
                <a:cs typeface="+mn-cs"/>
              </a:rPr>
              <a:t> na temat wybranego zagadnienia zdrowotnego; </a:t>
            </a:r>
            <a:r>
              <a:rPr lang="pl-PL" sz="1200" b="1" kern="1200" dirty="0">
                <a:solidFill>
                  <a:schemeClr val="tx1"/>
                </a:solidFill>
                <a:effectLst/>
                <a:latin typeface="+mn-lt"/>
                <a:ea typeface="+mn-ea"/>
                <a:cs typeface="+mn-cs"/>
              </a:rPr>
              <a:t>Gra Terenowa</a:t>
            </a:r>
            <a:r>
              <a:rPr lang="pl-PL" sz="1200" kern="1200" dirty="0">
                <a:solidFill>
                  <a:schemeClr val="tx1"/>
                </a:solidFill>
                <a:effectLst/>
                <a:latin typeface="+mn-lt"/>
                <a:ea typeface="+mn-ea"/>
                <a:cs typeface="+mn-cs"/>
              </a:rPr>
              <a:t>, pozwalająca połączyć ruch z edukacją; </a:t>
            </a:r>
            <a:r>
              <a:rPr lang="pl-PL" sz="1200" b="1" kern="1200" dirty="0">
                <a:solidFill>
                  <a:schemeClr val="tx1"/>
                </a:solidFill>
                <a:effectLst/>
                <a:latin typeface="+mn-lt"/>
                <a:ea typeface="+mn-ea"/>
                <a:cs typeface="+mn-cs"/>
              </a:rPr>
              <a:t>Dzień Bez Ekranu</a:t>
            </a:r>
            <a:r>
              <a:rPr lang="pl-PL" sz="1200" kern="1200" dirty="0">
                <a:solidFill>
                  <a:schemeClr val="tx1"/>
                </a:solidFill>
                <a:effectLst/>
                <a:latin typeface="+mn-lt"/>
                <a:ea typeface="+mn-ea"/>
                <a:cs typeface="+mn-cs"/>
              </a:rPr>
              <a:t>, który skłania do refleksji nad higieną cyfrową; czy </a:t>
            </a:r>
            <a:r>
              <a:rPr lang="pl-PL" sz="1200" b="1" kern="1200" dirty="0">
                <a:solidFill>
                  <a:schemeClr val="tx1"/>
                </a:solidFill>
                <a:effectLst/>
                <a:latin typeface="+mn-lt"/>
                <a:ea typeface="+mn-ea"/>
                <a:cs typeface="+mn-cs"/>
              </a:rPr>
              <a:t>Piknik Prozdrowotny</a:t>
            </a:r>
            <a:r>
              <a:rPr lang="pl-PL" sz="1200" kern="1200" dirty="0">
                <a:solidFill>
                  <a:schemeClr val="tx1"/>
                </a:solidFill>
                <a:effectLst/>
                <a:latin typeface="+mn-lt"/>
                <a:ea typeface="+mn-ea"/>
                <a:cs typeface="+mn-cs"/>
              </a:rPr>
              <a:t>, angażujący całe rodziny.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Inne formy to: </a:t>
            </a:r>
            <a:r>
              <a:rPr lang="pl-PL" sz="1200" b="1" kern="1200" dirty="0">
                <a:solidFill>
                  <a:schemeClr val="tx1"/>
                </a:solidFill>
                <a:effectLst/>
                <a:latin typeface="+mn-lt"/>
                <a:ea typeface="+mn-ea"/>
                <a:cs typeface="+mn-cs"/>
              </a:rPr>
              <a:t>Teatr Profilaktyczny</a:t>
            </a:r>
            <a:r>
              <a:rPr lang="pl-PL" sz="1200" kern="1200" dirty="0">
                <a:solidFill>
                  <a:schemeClr val="tx1"/>
                </a:solidFill>
                <a:effectLst/>
                <a:latin typeface="+mn-lt"/>
                <a:ea typeface="+mn-ea"/>
                <a:cs typeface="+mn-cs"/>
              </a:rPr>
              <a:t> przygotowany przez uczniów, </a:t>
            </a:r>
            <a:r>
              <a:rPr lang="pl-PL" sz="1200" b="1" kern="1200" dirty="0">
                <a:solidFill>
                  <a:schemeClr val="tx1"/>
                </a:solidFill>
                <a:effectLst/>
                <a:latin typeface="+mn-lt"/>
                <a:ea typeface="+mn-ea"/>
                <a:cs typeface="+mn-cs"/>
              </a:rPr>
              <a:t>Konkurs Plakatów</a:t>
            </a:r>
            <a:r>
              <a:rPr lang="pl-PL" sz="1200" kern="1200" dirty="0">
                <a:solidFill>
                  <a:schemeClr val="tx1"/>
                </a:solidFill>
                <a:effectLst/>
                <a:latin typeface="+mn-lt"/>
                <a:ea typeface="+mn-ea"/>
                <a:cs typeface="+mn-cs"/>
              </a:rPr>
              <a:t> promujących zdrowie, </a:t>
            </a:r>
            <a:r>
              <a:rPr lang="pl-PL" sz="1200" b="1" kern="1200" dirty="0">
                <a:solidFill>
                  <a:schemeClr val="tx1"/>
                </a:solidFill>
                <a:effectLst/>
                <a:latin typeface="+mn-lt"/>
                <a:ea typeface="+mn-ea"/>
                <a:cs typeface="+mn-cs"/>
              </a:rPr>
              <a:t>Mapa Zdrowia</a:t>
            </a:r>
            <a:r>
              <a:rPr lang="pl-PL" sz="1200" kern="1200" dirty="0">
                <a:solidFill>
                  <a:schemeClr val="tx1"/>
                </a:solidFill>
                <a:effectLst/>
                <a:latin typeface="+mn-lt"/>
                <a:ea typeface="+mn-ea"/>
                <a:cs typeface="+mn-cs"/>
              </a:rPr>
              <a:t> tworzona wspólnie przez klasy, </a:t>
            </a:r>
            <a:r>
              <a:rPr lang="pl-PL" sz="1200" b="1" kern="1200" dirty="0">
                <a:solidFill>
                  <a:schemeClr val="tx1"/>
                </a:solidFill>
                <a:effectLst/>
                <a:latin typeface="+mn-lt"/>
                <a:ea typeface="+mn-ea"/>
                <a:cs typeface="+mn-cs"/>
              </a:rPr>
              <a:t>Kącik Relaksu</a:t>
            </a:r>
            <a:r>
              <a:rPr lang="pl-PL" sz="1200" kern="1200" dirty="0">
                <a:solidFill>
                  <a:schemeClr val="tx1"/>
                </a:solidFill>
                <a:effectLst/>
                <a:latin typeface="+mn-lt"/>
                <a:ea typeface="+mn-ea"/>
                <a:cs typeface="+mn-cs"/>
              </a:rPr>
              <a:t> w szkole, </a:t>
            </a:r>
            <a:r>
              <a:rPr lang="pl-PL" sz="1200" b="1" kern="1200" dirty="0">
                <a:solidFill>
                  <a:schemeClr val="tx1"/>
                </a:solidFill>
                <a:effectLst/>
                <a:latin typeface="+mn-lt"/>
                <a:ea typeface="+mn-ea"/>
                <a:cs typeface="+mn-cs"/>
              </a:rPr>
              <a:t>Maraton Fitness</a:t>
            </a:r>
            <a:r>
              <a:rPr lang="pl-PL" sz="1200" kern="1200" dirty="0">
                <a:solidFill>
                  <a:schemeClr val="tx1"/>
                </a:solidFill>
                <a:effectLst/>
                <a:latin typeface="+mn-lt"/>
                <a:ea typeface="+mn-ea"/>
                <a:cs typeface="+mn-cs"/>
              </a:rPr>
              <a:t>, </a:t>
            </a:r>
            <a:r>
              <a:rPr lang="pl-PL" sz="1200" b="1" kern="1200" dirty="0">
                <a:solidFill>
                  <a:schemeClr val="tx1"/>
                </a:solidFill>
                <a:effectLst/>
                <a:latin typeface="+mn-lt"/>
                <a:ea typeface="+mn-ea"/>
                <a:cs typeface="+mn-cs"/>
              </a:rPr>
              <a:t>Gazetka Uczniowska</a:t>
            </a:r>
            <a:r>
              <a:rPr lang="pl-PL" sz="1200" kern="1200" dirty="0">
                <a:solidFill>
                  <a:schemeClr val="tx1"/>
                </a:solidFill>
                <a:effectLst/>
                <a:latin typeface="+mn-lt"/>
                <a:ea typeface="+mn-ea"/>
                <a:cs typeface="+mn-cs"/>
              </a:rPr>
              <a:t> poświęcona tematyce zdrowotnej, </a:t>
            </a:r>
            <a:r>
              <a:rPr lang="pl-PL" sz="1200" b="1" kern="1200" dirty="0">
                <a:solidFill>
                  <a:schemeClr val="tx1"/>
                </a:solidFill>
                <a:effectLst/>
                <a:latin typeface="+mn-lt"/>
                <a:ea typeface="+mn-ea"/>
                <a:cs typeface="+mn-cs"/>
              </a:rPr>
              <a:t>Zielona Klasa</a:t>
            </a:r>
            <a:r>
              <a:rPr lang="pl-PL" sz="1200" kern="1200" dirty="0">
                <a:solidFill>
                  <a:schemeClr val="tx1"/>
                </a:solidFill>
                <a:effectLst/>
                <a:latin typeface="+mn-lt"/>
                <a:ea typeface="+mn-ea"/>
                <a:cs typeface="+mn-cs"/>
              </a:rPr>
              <a:t> – lekcje w plenerze, oraz </a:t>
            </a:r>
            <a:r>
              <a:rPr lang="pl-PL" sz="1200" b="1" kern="1200" dirty="0">
                <a:solidFill>
                  <a:schemeClr val="tx1"/>
                </a:solidFill>
                <a:effectLst/>
                <a:latin typeface="+mn-lt"/>
                <a:ea typeface="+mn-ea"/>
                <a:cs typeface="+mn-cs"/>
              </a:rPr>
              <a:t>Wywiad z Ekspertem</a:t>
            </a:r>
            <a:r>
              <a:rPr lang="pl-PL" sz="1200" kern="1200" dirty="0">
                <a:solidFill>
                  <a:schemeClr val="tx1"/>
                </a:solidFill>
                <a:effectLst/>
                <a:latin typeface="+mn-lt"/>
                <a:ea typeface="+mn-ea"/>
                <a:cs typeface="+mn-cs"/>
              </a:rPr>
              <a:t>, np. lekarzem, dietetykiem czy psychologiem.</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także korzystać z zasobów i kompetencji rodziców – zapraszać ich jako gości, prowadzących warsztaty lub dzielących się doświadczeniem zawodowym. Taka współpraca wzmacnia więź szkoły z domem i pokazuje uczniom, że dbanie o zdrowie jest wspólną wartością, niezależnie od wieku czy roli w społeczności.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Takie działania nie tylko uatrakcyjniają proces nauki, ale też wzmacniają poczucie, że zdrowie to wspólna sprawa całej społeczności szkolnej. Sprzyjają współpracy między uczniami, nauczycielami i rodzicami, a także pozwalają łączyć treści z różnych przedmiotów. </a:t>
            </a:r>
            <a:r>
              <a:rPr lang="pl-PL" sz="1200" kern="1200">
                <a:solidFill>
                  <a:schemeClr val="tx1"/>
                </a:solidFill>
                <a:effectLst/>
                <a:latin typeface="+mn-lt"/>
                <a:ea typeface="+mn-ea"/>
                <a:cs typeface="+mn-cs"/>
              </a:rPr>
              <a:t>Dobrze jest planować je w taki sposób, aby angażowały różne grupy uczniów – zarówno te bardziej aktywne, jak i te, które potrzebują więcej czasu, by się włączyć.</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11</a:t>
            </a:fld>
            <a:endParaRPr lang="pl-PL"/>
          </a:p>
        </p:txBody>
      </p:sp>
    </p:spTree>
    <p:extLst>
      <p:ext uri="{BB962C8B-B14F-4D97-AF65-F5344CB8AC3E}">
        <p14:creationId xmlns:p14="http://schemas.microsoft.com/office/powerpoint/2010/main" xmlns="" val="209546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11. Realizacja metodą projektu i inicjatywy szkolne</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Metoda projektu jest jedną z kluczowych form pracy zalecanych w edukacji zdrowotnej. Pozwala uczniom samodzielnie planować, realizować i prezentować efekty swojej pracy, rozwijając jednocześnie umiejętności współpracy, komunikacji i rozwiązywania problemów. Projekty mogą być realizowane w obrębie jednej klasy, kilku klas lub całej szkoły, a ich tematyka powinna wynikać z zainteresowań uczniów i potrzeb społeczności szkolnej.</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Przykłady projektów to m.in. kampanie społeczne promujące zdrowy styl życia, szkolne dni tematyczne, tworzenie materiałów edukacyjnych, akcje charytatywne wspierające zdrowie innych osób czy organizacja wydarzeń sportowych i rekreacyjnych. Dużą wartość mają też projekty badawcze, w których uczniowie samodzielnie zbierają dane, analizują je i przedstawiają wnioski – np. dotyczące nawyków żywieniowych w szkole czy czasu spędzanego przed ekranem.</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Ważnym elementem jest współpraca z lokalnymi instytucjami – przychodniami, poradniami, organizacjami pozarządowymi, bibliotekami czy ośrodkami sportu. Dzięki temu uczniowie poznają możliwości wsparcia w swojej okolicy i uczą się, jak z nich korzystać. Warto też zapraszać ekspertów – lekarzy, dietetyków, trenerów, psychologów – aby uwiarygodnić przekaz i pokazać praktyczne zastosowania zdobytej wiedzy.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Metoda projektu daje również przestrzeń do integracji treści z różnych przedmiotów. Nauczyciele biologii, wychowania fizycznego, wiedzy o społeczeństwie, a nawet języków obcych mogą wspólnie realizować inicjatywy, w których uczniowie widzą, że zdrowie to temat obecny w wielu obszarach życia.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Kluczem do sukcesu jest angażowanie uczniów w każdy etap – od wyboru tematu, przez planowanie, aż po ocenę efektów. Dzięki temu stają się współodpowiedzialni za proces, a poczucie sprawczości wzmacnia ich motywację. Projekty i inicjatywy szkolne realizowane w tym duchu mogą stać się ważnym elementem budowania kultury zdrowia w całej społeczności szkolnej.</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12</a:t>
            </a:fld>
            <a:endParaRPr lang="pl-PL"/>
          </a:p>
        </p:txBody>
      </p:sp>
    </p:spTree>
    <p:extLst>
      <p:ext uri="{BB962C8B-B14F-4D97-AF65-F5344CB8AC3E}">
        <p14:creationId xmlns:p14="http://schemas.microsoft.com/office/powerpoint/2010/main" xmlns="" val="157211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12. Współpraca szkoły z rodzicami i środowiskiem lokalnym</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jest najskuteczniejsza wtedy, gdy jej przekaz jest spójny w szkole, w domu i w otoczeniu ucznia. Dlatego tak ważna jest współpraca z rodzicami i lokalną społecznością. Rodzice są pierwszymi wychowawcami swoich dzieci, a ich postawy i nawyki mają ogromny wpływ na kształtowanie zdrowych </a:t>
            </a:r>
            <a:r>
              <a:rPr lang="pl-PL" sz="1200" kern="1200" dirty="0" err="1">
                <a:solidFill>
                  <a:schemeClr val="tx1"/>
                </a:solidFill>
                <a:effectLst/>
                <a:latin typeface="+mn-lt"/>
                <a:ea typeface="+mn-ea"/>
                <a:cs typeface="+mn-cs"/>
              </a:rPr>
              <a:t>zachowań</a:t>
            </a:r>
            <a:r>
              <a:rPr lang="pl-PL" sz="1200" kern="1200" dirty="0">
                <a:solidFill>
                  <a:schemeClr val="tx1"/>
                </a:solidFill>
                <a:effectLst/>
                <a:latin typeface="+mn-lt"/>
                <a:ea typeface="+mn-ea"/>
                <a:cs typeface="+mn-cs"/>
              </a:rPr>
              <a:t>. Szkoła może wspierać tę rolę, organizując spotkania informacyjne poprzedzające udział ich dzieci w zajęciach EZ, warsztaty tematyczne czy wspólne wydarzenia prozdrowotne.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Dobrym rozwiązaniem jest włączanie rodziców w planowanie i realizację działań – mogą oni prowadzić zajęcia w ramach swoich kompetencji zawodowych, wspierać organizację imprez, udostępniać kontakty do ekspertów lub pomagać w zdobywaniu materiałów i środków. Takie zaangażowanie buduje więź między szkołą a rodzinami i pokazuje uczniom, że dbanie o zdrowie jest wspólną sprawą dorosłych i młodych.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Współpraca ze środowiskiem lokalnym to kolejny ważny filar. Partnerami szkoły mogą być przychodnie, poradnie, kluby sportowe, biblioteki, domy kultury, organizacje pozarządowe, a także lokalni przedsiębiorcy. Dzięki takim relacjom uczniowie mają dostęp do fachowej wiedzy, inspirujących miejsc i realnych możliwości aktywnego spędzania czasu.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Szkoła może organizować akcje otwarte dla mieszkańców – np. pikniki rodzinne, dni zdrowia, warsztaty kulinarne, pokazy sportowe czy wystawy prac uczniów. Wspólne działania wzmacniają poczucie przynależności do społeczności i uczą odpowiedzialności za dobrostan swój oraz innych.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Kluczem jest systematyczność i partnerstwo – nie jednorazowe wydarzenia, ale stała współpraca, w której wszystkie strony czują się ważne i wysłuchane. Taki model pozwala nie tylko wzmacniać efekty edukacji zdrowotnej, ale też budować kulturę troski o zdrowie w całej społeczności lokalnej.</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13</a:t>
            </a:fld>
            <a:endParaRPr lang="pl-PL"/>
          </a:p>
        </p:txBody>
      </p:sp>
    </p:spTree>
    <p:extLst>
      <p:ext uri="{BB962C8B-B14F-4D97-AF65-F5344CB8AC3E}">
        <p14:creationId xmlns:p14="http://schemas.microsoft.com/office/powerpoint/2010/main" xmlns="" val="2766182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13. Korzyści dla uczniów i szkoły</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przynosi wiele wymiernych korzyści zarówno uczniom, jak i całej społeczności szkolnej. Dla uczniów to przede wszystkim rozwijanie świadomości własnego zdrowia i dobrostanu. Poznają oni mechanizmy funkcjonowania organizmu, uczą się rozpoznawać swoje potrzeby, dbać o równowagę między nauką, odpoczynkiem a aktywnością fizyczną. Zdobywają też kompetencje pozwalające na świadome podejmowanie decyzji dotyczących stylu życia.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obszarze zdrowia psychicznego uczniowie uczą się radzenia sobie ze stresem, budowania odporności psychicznej i szukania pomocy w sytuacjach kryzysowych. Takie umiejętności wzmacniają poczucie sprawczości, podnoszą samoocenę i zwiększają odwagę w proszeniu o wsparcie, gdy jest ono potrzebne.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sprzyja również integracji społecznej – uczniowie pracują w grupach, uczą się komunikacji bez przemocy, rozwiązywania konfliktów i współpracy. Dzięki temu budują relacje oparte na wzajemnym szacunku i zaufaniu.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Korzyści dla szkoły to przede wszystkim wzmocnienie roli placówki jako środowiska sprzyjającego zdrowiu. Edukacja zdrowotna staje się platformą współpracy między nauczycielami różnych przedmiotów, psychologiem, pedagogiem, rodzicami i lokalnymi partnerami. Wspólny język mówienia o zdrowiu sprawia, że działania szkoły są spójne, a ich efekty – trwalsze. Połączenie edukacji zdrowotnej z programem profilaktyczno-wychowawczym szkoły pozwala osiągnąć efekt synergii – wszystkie działania wzajemnie się wzmacniają, a uczniowie otrzymują jednolity, konsekwentny przekaz.</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Dzięki wprowadzeniu edukacji zdrowotnej szkoła może też realizować działania profilaktyczne w sposób bardziej systemowy i dopasowany do potrzeb uczniów. Uczniowie z kolei otrzymują narzędzia do samodzielnego dbania o siebie i wpływania na otoczenie w pozytywny sposób.</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dłuższej perspektywie edukacja zdrowotna buduje kulturę, w której troska o zdrowie jest wspólną wartością, a szkoła staje się miejscem, w którym dobrostan każdego ucznia staje się ważny.</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14</a:t>
            </a:fld>
            <a:endParaRPr lang="pl-PL"/>
          </a:p>
        </p:txBody>
      </p:sp>
    </p:spTree>
    <p:extLst>
      <p:ext uri="{BB962C8B-B14F-4D97-AF65-F5344CB8AC3E}">
        <p14:creationId xmlns:p14="http://schemas.microsoft.com/office/powerpoint/2010/main" xmlns="" val="24652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u="sng" kern="1200" dirty="0">
                <a:solidFill>
                  <a:schemeClr val="tx1"/>
                </a:solidFill>
                <a:effectLst/>
                <a:latin typeface="+mn-lt"/>
                <a:ea typeface="+mn-ea"/>
                <a:cs typeface="+mn-cs"/>
              </a:rPr>
              <a:t>14. </a:t>
            </a:r>
            <a:r>
              <a:rPr lang="pl-PL" sz="1200" b="1" kern="1200" dirty="0">
                <a:solidFill>
                  <a:schemeClr val="tx1"/>
                </a:solidFill>
                <a:effectLst/>
                <a:latin typeface="+mn-lt"/>
                <a:ea typeface="+mn-ea"/>
                <a:cs typeface="+mn-cs"/>
              </a:rPr>
              <a:t>Program „Szkoła Promująca Zdrowie” – inspiracja i wsparcie dla Twojej szkoły</a:t>
            </a:r>
            <a:r>
              <a:rPr lang="pl-PL" sz="1200" kern="1200" dirty="0">
                <a:solidFill>
                  <a:schemeClr val="tx1"/>
                </a:solidFill>
                <a:effectLst/>
                <a:latin typeface="+mn-lt"/>
                <a:ea typeface="+mn-ea"/>
                <a:cs typeface="+mn-cs"/>
              </a:rPr>
              <a:t>         Program „Szkoła Promująca Zdrowie” to długofalowa, systemowa inicjatywa wspierająca szkoły w tworzeniu środowiska sprzyjającego zdrowiu fizycznemu, psychicznemu i społecznemu całej społeczności szkolnej. Jego celem jest nie tylko przekazywanie wiedzy o zdrowiu, ale przede wszystkim kształtowanie postaw i budowanie kultury zdrowia w codziennym życiu szkoły.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Placówki uczestniczące w programie angażują uczniów, nauczycieli, pracowników oraz rodziców w planowanie i wdrażanie działań prozdrowotnych. Ważnym elementem jest diagnoza potrzeb społeczności szkolnej i prowadzenie autoewaluacji, która pozwala monitorować postępy oraz dostosowywać działania do realnych potrzeb.</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Program w Polsce koordynowany jest przez Ośrodek Rozwoju Edukacji (ORE) we współpracy z wojewódzkimi koordynatorami i kuratoriami oświaty. Jego założenia opierają się na europejskiej koncepcji </a:t>
            </a:r>
            <a:r>
              <a:rPr lang="pl-PL" sz="1200" kern="1200" dirty="0" err="1">
                <a:solidFill>
                  <a:schemeClr val="tx1"/>
                </a:solidFill>
                <a:effectLst/>
                <a:latin typeface="+mn-lt"/>
                <a:ea typeface="+mn-ea"/>
                <a:cs typeface="+mn-cs"/>
              </a:rPr>
              <a:t>Health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Promoting</a:t>
            </a:r>
            <a:r>
              <a:rPr lang="pl-PL" sz="1200" kern="1200" dirty="0">
                <a:solidFill>
                  <a:schemeClr val="tx1"/>
                </a:solidFill>
                <a:effectLst/>
                <a:latin typeface="+mn-lt"/>
                <a:ea typeface="+mn-ea"/>
                <a:cs typeface="+mn-cs"/>
              </a:rPr>
              <a:t> Schools rozwijanej przez Światową Organizację Zdrowia (WHO) oraz sieć SHE (Schools for </a:t>
            </a:r>
            <a:r>
              <a:rPr lang="pl-PL" sz="1200" kern="1200" dirty="0" err="1">
                <a:solidFill>
                  <a:schemeClr val="tx1"/>
                </a:solidFill>
                <a:effectLst/>
                <a:latin typeface="+mn-lt"/>
                <a:ea typeface="+mn-ea"/>
                <a:cs typeface="+mn-cs"/>
              </a:rPr>
              <a:t>Health</a:t>
            </a:r>
            <a:r>
              <a:rPr lang="pl-PL" sz="1200" kern="1200" dirty="0">
                <a:solidFill>
                  <a:schemeClr val="tx1"/>
                </a:solidFill>
                <a:effectLst/>
                <a:latin typeface="+mn-lt"/>
                <a:ea typeface="+mn-ea"/>
                <a:cs typeface="+mn-cs"/>
              </a:rPr>
              <a:t> in Europe).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Szkoły uczestniczące w programie mają dostęp do materiałów, szkoleń i wymiany doświadczeń z innymi placówkami, co wzmacnia skuteczność działań. Mogą też ubiegać się o krajowy certyfikat „Szkoły Promującej Zdrowie”, potwierdzający spełnianie standardów programu.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Warunkiem przystąpienia jest dobrowolne zaangażowanie całej społeczności, powołanie szkolnego koordynatora i zespołu ds. promocji zdrowia oraz przeprowadzenie diagnozy potrzeb. Po co najmniej dwóch latach aktywnej realizacji działań szkoła może ubiegać się o certyfikat. Szczegóły, procedury i formularze dostępne są na stronie ORE: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 </a:t>
            </a:r>
            <a:r>
              <a:rPr lang="pl-PL" sz="1200" u="sng" kern="1200" dirty="0">
                <a:solidFill>
                  <a:schemeClr val="tx1"/>
                </a:solidFill>
                <a:effectLst/>
                <a:latin typeface="+mn-lt"/>
                <a:ea typeface="+mn-ea"/>
                <a:cs typeface="+mn-cs"/>
                <a:hlinkClick r:id="rId3"/>
              </a:rPr>
              <a:t>https://www.ore.edu.pl/szkola-promujaca-zdrowie</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15</a:t>
            </a:fld>
            <a:endParaRPr lang="pl-PL"/>
          </a:p>
        </p:txBody>
      </p:sp>
    </p:spTree>
    <p:extLst>
      <p:ext uri="{BB962C8B-B14F-4D97-AF65-F5344CB8AC3E}">
        <p14:creationId xmlns:p14="http://schemas.microsoft.com/office/powerpoint/2010/main" xmlns="" val="1130069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15. Monitorowanie i ewaluacja</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Aby edukacja zdrowotna przynosiła oczekiwane efekty, ważne jest jej systematyczne monitorowanie i ewaluacja. Proces ten pozwala ocenić, w jakim stopniu realizowane są cele przedmiotu oraz jakie zmiany warto wprowadzić, aby zajęcia były jeszcze skuteczniejsze i lepiej dopasowane do potrzeb uczniów.</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Monitorowanie obejmuje obserwację zajęć, analizę frekwencji, aktywności uczniów oraz stopnia realizacji treści podstawy programowej. Warto wykorzystywać narzędzia takie jak ankiety, rozmowy indywidualne czy dyskusje w grupach, aby poznać opinie uczniów i rodziców na temat zajęć. Informacje zwrotne od uczestników są bezcenne – pokazują, co jest dla nich wartościowe, a co wymaga modyfikacji.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Ewaluacja powinna być prowadzona zarówno na poziomie bieżącym (po zakończeniu cyklu zajęć czy projektu), jak i długofalowym (po zakończeniu roku szkolnego). Dzięki temu można analizować zmiany w postawach, wiedzy i umiejętnościach uczniów oraz ocenić, czy zajęcia mają realny wpływ na ich codzienne wybory prozdrowotne.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Istotne jest również, aby wyniki ewaluacji były omawiane w gronie rady pedagogicznej i włączane do planowania działań szkoły. W ten sposób edukacja zdrowotna staje się elementem całościowej strategii wychowawczej i profilaktycznej placówki.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pamiętać, że ewaluacja nie służy ocenie nauczyciela, ale wspieraniu go w rozwijaniu metod pracy. To narzędzie do wspólnego uczenia się i doskonalenia.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Regularne monitorowanie i ewaluacja pozwalają utrzymać wysoki poziom zajęć, zapewniają ich zgodność z podstawą programową, a przede wszystkim sprawiają, że edukacja zdrowotna jest żywym, reagującym na zmiany i potrzeby uczniów procesem.</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16</a:t>
            </a:fld>
            <a:endParaRPr lang="pl-PL"/>
          </a:p>
        </p:txBody>
      </p:sp>
    </p:spTree>
    <p:extLst>
      <p:ext uri="{BB962C8B-B14F-4D97-AF65-F5344CB8AC3E}">
        <p14:creationId xmlns:p14="http://schemas.microsoft.com/office/powerpoint/2010/main" xmlns="" val="380885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16. Podsumowanie </a:t>
            </a:r>
            <a:r>
              <a:rPr lang="pl-PL" sz="1200" kern="1200" dirty="0">
                <a:solidFill>
                  <a:schemeClr val="tx1"/>
                </a:solidFill>
                <a:effectLst/>
                <a:latin typeface="+mn-lt"/>
                <a:ea typeface="+mn-ea"/>
                <a:cs typeface="+mn-cs"/>
              </a:rPr>
              <a:t>                                                                                                Wprowadzenie edukacji zdrowotnej to krok milowy w kierunku szkoły, w której dobrostan uczniów staje się rzeczywiście istotny. Zamiast traktować uczniów jako biernych odbiorców treści, tworzona jest przestrzeń, w której każdy może aktywnie kształtować swoje zdrowie i życie – zarówno w środowisku szkolnym, jak i poza nim.</a:t>
            </a:r>
          </a:p>
          <a:p>
            <a:r>
              <a:rPr lang="pl-PL" sz="1200" kern="1200" dirty="0">
                <a:solidFill>
                  <a:schemeClr val="tx1"/>
                </a:solidFill>
                <a:effectLst/>
                <a:latin typeface="+mn-lt"/>
                <a:ea typeface="+mn-ea"/>
                <a:cs typeface="+mn-cs"/>
              </a:rPr>
              <a:t>To zaproszenie do kreatywności i zaangażowania całej społeczności – nauczycieli, uczniów, rodziców i lokalnych partnerów. Dzięki metodom aktywizującym, pracy w projektach, inicjatywom i partnerskiej współpracy przekazywana jest spójna informacja, że zdrowie to wartość budowana wspólnie.</a:t>
            </a:r>
          </a:p>
          <a:p>
            <a:r>
              <a:rPr lang="pl-PL" sz="1200" kern="1200" dirty="0">
                <a:solidFill>
                  <a:schemeClr val="tx1"/>
                </a:solidFill>
                <a:effectLst/>
                <a:latin typeface="+mn-lt"/>
                <a:ea typeface="+mn-ea"/>
                <a:cs typeface="+mn-cs"/>
              </a:rPr>
              <a:t>Dla dyrektorów i rad pedagogicznych jest to okazja do pełnienia roli liderów zmiany – szkoły, która odzwierciedla świadome, oparte na wzajemnym wsparciu podejście do zdrowia i rozwoju. Takie podejście umożliwia wdrażanie innowacyjnych praktyk, łączenie treści </a:t>
            </a:r>
            <a:r>
              <a:rPr lang="pl-PL" sz="1200" kern="1200" dirty="0" err="1">
                <a:solidFill>
                  <a:schemeClr val="tx1"/>
                </a:solidFill>
                <a:effectLst/>
                <a:latin typeface="+mn-lt"/>
                <a:ea typeface="+mn-ea"/>
                <a:cs typeface="+mn-cs"/>
              </a:rPr>
              <a:t>międzyprzedmiotowo</a:t>
            </a:r>
            <a:r>
              <a:rPr lang="pl-PL" sz="1200" kern="1200" dirty="0">
                <a:solidFill>
                  <a:schemeClr val="tx1"/>
                </a:solidFill>
                <a:effectLst/>
                <a:latin typeface="+mn-lt"/>
                <a:ea typeface="+mn-ea"/>
                <a:cs typeface="+mn-cs"/>
              </a:rPr>
              <a:t> i organizowanie wspólnych projektów, które kształtują odpowiedzialność, samodzielność oraz umiejętność współpracy.</a:t>
            </a:r>
          </a:p>
          <a:p>
            <a:r>
              <a:rPr lang="pl-PL" sz="1200" kern="1200" dirty="0">
                <a:solidFill>
                  <a:schemeClr val="tx1"/>
                </a:solidFill>
                <a:effectLst/>
                <a:latin typeface="+mn-lt"/>
                <a:ea typeface="+mn-ea"/>
                <a:cs typeface="+mn-cs"/>
              </a:rPr>
              <a:t>Cenne jest korzystanie z dobrych praktyk i ich dostosowywanie do lokalnych warunków. Nawet niewielkie działania – jak warsztaty prowadzone przez zaproszonych ekspertów, szkolne konkursy czy tygodnie tematyczne – mogą stopniowo budować kulturę szkoły, w której troska o zdrowie staje się naturalnym elementem codzienności.</a:t>
            </a:r>
          </a:p>
          <a:p>
            <a:r>
              <a:rPr lang="pl-PL" sz="1200" kern="1200" dirty="0">
                <a:solidFill>
                  <a:schemeClr val="tx1"/>
                </a:solidFill>
                <a:effectLst/>
                <a:latin typeface="+mn-lt"/>
                <a:ea typeface="+mn-ea"/>
                <a:cs typeface="+mn-cs"/>
              </a:rPr>
              <a:t>Edukacja zdrowotna to nie tylko nowy przedmiot, lecz także długofalowe działanie na rzecz tworzenia szkoły, w której każdy czuje się bezpieczny, zauważony i wyposażony w umiejętności potrzebne do życia w zdrowiu i świadomości.</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17</a:t>
            </a:fld>
            <a:endParaRPr lang="pl-PL"/>
          </a:p>
        </p:txBody>
      </p:sp>
    </p:spTree>
    <p:extLst>
      <p:ext uri="{BB962C8B-B14F-4D97-AF65-F5344CB8AC3E}">
        <p14:creationId xmlns:p14="http://schemas.microsoft.com/office/powerpoint/2010/main" xmlns="" val="263177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 Wprowadzenie – czym jest edukacja zdrowotna?</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to nowy przedmiot wprowadzany do polskich szkół od roku szkolnego 2025/2026, którego celem jest przygotowanie uczniów do świadomego dbania o swoje zdrowie – fizyczne, psychiczne, społeczne i środowiskowe. Ma charakter interdyscyplinarny, łącząc treści z nauk przyrodniczych, medycznych, społecznych i humanistycznych. W centrum znajduje się uczeń – jego dobrostan, poczucie sprawczości i umiejętność dokonywania wyborów wspierających zdrowie.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Przedmiot powstał w odpowiedzi na wyzwania współczesności: rosnące obciążenie psychiczne młodzieży, szybkie tempo życia, zmiany w stylu odżywiania, obniżenie aktywności fizycznej oraz konieczność krytycznego podejścia do informacji o zdrowiu. Na zajęciach uczniowie będą uczyć się m.in., jak radzić sobie z emocjami, jak budować odporność psychiczną, planować codzienną aktywność, dbać o higienę cyfrową, a także wspierać innych w trosce o dobrostan.</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stawia na praktyczne działanie – uczniowie poznają nie tylko teorię, ale również uczestniczą w projektach, warsztatach i inicjatywach, które rozwijają współpracę, kreatywność i odpowiedzialność. To przestrzeń, w której naturalnie mogą łączyć się treści z różnych przedmiotów, co sprzyja myśleniu całościowemu.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Dla szkoły to szansa na stworzenie wspólnego języka mówienia o zdrowiu, który będzie spójny dla wszystkich – nauczycieli, uczniów i rodziców. Włączenie rodziców w działania edukacji zdrowotnej wzmacnia więź szkoły z domem i daje uczniom poczucie, że dorośli wokół nich mają wspólny cel. Dzięki temu przedmiot ten może stać się nie tylko lekcją w planie, ale trwałym elementem kultury szkoły, budującym bezpieczeństwo i dobrostan całej społeczności. To inwestycja w przyszłość, która przynosi korzyści zarówno indywidualnie, jak i całej społeczności szkolnej.</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2</a:t>
            </a:fld>
            <a:endParaRPr lang="pl-PL"/>
          </a:p>
        </p:txBody>
      </p:sp>
    </p:spTree>
    <p:extLst>
      <p:ext uri="{BB962C8B-B14F-4D97-AF65-F5344CB8AC3E}">
        <p14:creationId xmlns:p14="http://schemas.microsoft.com/office/powerpoint/2010/main" xmlns="" val="140516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2. Podstawa prawna</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Wprowadzenie edukacji zdrowotnej zostało uregulowane szeregiem aktów prawnych, które jasno określają jej miejsce w systemie oświaty. Rozporządzenia Ministra Edukacji z 6 marca 2025 r. (Dz.U. 2025 poz. 378 i 382) wprowadzają podstawę programową dla szkoły podstawowej, liceum, technikum oraz branżowej szkoły II stopnia. Rozporządzenie z 12 marca 2025 r. (Dz.U. 2025 poz. 363) zmienia ramowe plany nauczania, uwzględniając nowy przedmiot w planach godzinowych. Dokument z 7 kwietnia 2025 r. (Dz.U. 2025 poz. 467) określa m.in. zasady rezygnacji z zajęć, co jest ważne dla dyrektorów i wychowawców w organizacji roku szkolnego.</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Zajęcia odbywają się w wymiarze jednej godziny tygodniowo i mają status przedmiotu nieobowiązkowego, co oznacza, że uczestniczą w nich wszyscy uczniowie, którzy nie złożyli rezygnacji. Pomimo fakultatywnego charakteru, ich wartość edukacyjna i wychowawcza jest ogromna – to przestrzeń, w której młodzi ludzie uczą się troski o zdrowie, życia w harmonii z własnymi potrzebami i szacunku do innych.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Przepisy podkreślają interdyscyplinarny charakter edukacji zdrowotnej, łączący wiedzę teoretyczną z praktyką. Ustawodawca pozostawił szkołom swobodę w doborze metod i form pracy, co pozwala tworzyć program dostosowany do lokalnych potrzeb, tradycji i możliwości kadry.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pamiętać, że podstawą działań jest nie tylko sama podstawa programowa przedmiotu, ale również preambuła do podstawy programowej kształcenia ogólnego. To w niej zapisano m.in. możliwość realizacji treści w formie metody projektu, pracy w blokach tematycznych oraz odejścia – tam, gdzie to możliwe – od sztywnego systemu klasowo-lekcyjnego. Takie podejście sprzyja współpracy między nauczycielami, integracji treści różnych przedmiotów i tworzeniu spójnych, angażujących doświadczeń edukacyjnych dla uczniów. Dzięki temu edukacja zdrowotna może stać się inspirującym impulsem do zmiany kultury pracy całej szkoły.</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3</a:t>
            </a:fld>
            <a:endParaRPr lang="pl-PL"/>
          </a:p>
        </p:txBody>
      </p:sp>
    </p:spTree>
    <p:extLst>
      <p:ext uri="{BB962C8B-B14F-4D97-AF65-F5344CB8AC3E}">
        <p14:creationId xmlns:p14="http://schemas.microsoft.com/office/powerpoint/2010/main" xmlns="" val="327740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3. Cele edukacji zdrowotnej</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Cele edukacji zdrowotnej wykraczają daleko poza przekazywanie wiedzy teoretycznej. Chodzi przede wszystkim o rozwijanie w uczniach umiejętności i postaw, które pozwolą im przez całe życie dbać o siebie i innych. Obejmują one świadome podejmowanie decyzji prozdrowotnych, umiejętność rozpoznawania swoich potrzeb fizycznych, psychicznych i społecznych oraz reagowania na potrzeby otoczenia. Przedmiot kładzie nacisk na całościowy dobrostan – fizyczny, psychiczny, społeczny i środowiskowy – oraz na odpowiedzialność za zdrowie własne i innych członków społeczności.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Istotną rolę odgrywa rozwijanie krytycznego myślenia. Uczniowie uczą się weryfikować źródła, oceniać rzetelność informacji i podejmować decyzje oparte na faktach, a nie na mitach czy emocjach. Ważnym elementem jest profilaktyka – zarówno w zakresie zdrowia fizycznego (aktywność, odżywianie, higiena), jak i psychicznego (radzenie sobie ze stresem, budowanie odporności psychicznej, poszukiwanie pomocy).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Ważną częścią celów edukacji zdrowotnej są także działania profilaktyczne i naprawcze. Profilaktyka obejmuje m.in. promowanie zdrowego stylu życia, edukację na temat unikania </a:t>
            </a:r>
            <a:r>
              <a:rPr lang="pl-PL" sz="1200" kern="1200" dirty="0" err="1">
                <a:solidFill>
                  <a:schemeClr val="tx1"/>
                </a:solidFill>
                <a:effectLst/>
                <a:latin typeface="+mn-lt"/>
                <a:ea typeface="+mn-ea"/>
                <a:cs typeface="+mn-cs"/>
              </a:rPr>
              <a:t>zachowań</a:t>
            </a:r>
            <a:r>
              <a:rPr lang="pl-PL" sz="1200" kern="1200" dirty="0">
                <a:solidFill>
                  <a:schemeClr val="tx1"/>
                </a:solidFill>
                <a:effectLst/>
                <a:latin typeface="+mn-lt"/>
                <a:ea typeface="+mn-ea"/>
                <a:cs typeface="+mn-cs"/>
              </a:rPr>
              <a:t> ryzykownych, a także wzmacnianie umiejętności radzenia sobie w sytuacjach trudnych. Z kolei działania naprawcze to m.in. wczesne reagowanie na sygnały kryzysu zdrowotnego, wspieranie uczniów w powrocie do równowagi po chorobie lub kryzysie psychicznym, a także uczenie ich, jak korzystać z dostępnych form pomocy – w szkole i poza nią.</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Cele edukacji zdrowotnej realizuje się poprzez działanie – metoda projektu, praca w grupach, debaty czy analiza przypadków pozwalają uczniom doświadczać treści w praktyce. Integracja zagadnień z różnych przedmiotów pokazuje, że zdrowie jest wartością obecną w każdym aspekcie życia, a szkoła staje się środowiskiem sprzyjającym zdrowiu. Kluczowe jest, aby realizacja tych celów była spójna w całej szkole – nie tylko na lekcjach edukacji zdrowotnej. Wspólne działania nauczycieli, wychowawców, psychologa i pedagoga szkolnego wzmacniają przekaz i budują poczucie bezpieczeństwa. Uczniowie zyskują pewność, że zdrowie jest priorytetem, a dbanie o nie to nie obowiązek, lecz naturalny element codziennego życia.</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4</a:t>
            </a:fld>
            <a:endParaRPr lang="pl-PL"/>
          </a:p>
        </p:txBody>
      </p:sp>
    </p:spTree>
    <p:extLst>
      <p:ext uri="{BB962C8B-B14F-4D97-AF65-F5344CB8AC3E}">
        <p14:creationId xmlns:p14="http://schemas.microsoft.com/office/powerpoint/2010/main" xmlns="" val="373968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4. Zakres treści – 11 działów</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Podstawa programowa edukacji zdrowotnej obejmuje 11 obszarów tematycznych, które razem tworzą spójny obraz dbania o zdrowie.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Wartości i postawy</a:t>
            </a:r>
            <a:r>
              <a:rPr lang="pl-PL" sz="1200" kern="1200" dirty="0">
                <a:solidFill>
                  <a:schemeClr val="tx1"/>
                </a:solidFill>
                <a:effectLst/>
                <a:latin typeface="+mn-lt"/>
                <a:ea typeface="+mn-ea"/>
                <a:cs typeface="+mn-cs"/>
              </a:rPr>
              <a:t> – kształtowanie poczucia odpowiedzialności za siebie i innych, szacunku dla życia, empatii i gotowości do współpracy.</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fizyczne</a:t>
            </a:r>
            <a:r>
              <a:rPr lang="pl-PL" sz="1200" kern="1200" dirty="0">
                <a:solidFill>
                  <a:schemeClr val="tx1"/>
                </a:solidFill>
                <a:effectLst/>
                <a:latin typeface="+mn-lt"/>
                <a:ea typeface="+mn-ea"/>
                <a:cs typeface="+mn-cs"/>
              </a:rPr>
              <a:t> – wiedza o funkcjonowaniu organizmu, profilaktyce chorób i znaczeniu codziennych nawyków.</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Aktywność fizyczna</a:t>
            </a:r>
            <a:r>
              <a:rPr lang="pl-PL" sz="1200" kern="1200" dirty="0">
                <a:solidFill>
                  <a:schemeClr val="tx1"/>
                </a:solidFill>
                <a:effectLst/>
                <a:latin typeface="+mn-lt"/>
                <a:ea typeface="+mn-ea"/>
                <a:cs typeface="+mn-cs"/>
              </a:rPr>
              <a:t> – planowanie ruchu dostosowanego do możliwości, rozwijanie motywacji do regularnego wysiłku.</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Odżywianie</a:t>
            </a:r>
            <a:r>
              <a:rPr lang="pl-PL" sz="1200" kern="1200" dirty="0">
                <a:solidFill>
                  <a:schemeClr val="tx1"/>
                </a:solidFill>
                <a:effectLst/>
                <a:latin typeface="+mn-lt"/>
                <a:ea typeface="+mn-ea"/>
                <a:cs typeface="+mn-cs"/>
              </a:rPr>
              <a:t> – zasady zdrowej diety, czytanie etykiet, świadome wybory żywieniowe.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psychiczne</a:t>
            </a:r>
            <a:r>
              <a:rPr lang="pl-PL" sz="1200" kern="1200" dirty="0">
                <a:solidFill>
                  <a:schemeClr val="tx1"/>
                </a:solidFill>
                <a:effectLst/>
                <a:latin typeface="+mn-lt"/>
                <a:ea typeface="+mn-ea"/>
                <a:cs typeface="+mn-cs"/>
              </a:rPr>
              <a:t> – rozpoznawanie emocji, radzenie sobie ze stresem, wzmacnianie odporności psychicznej.</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społeczne</a:t>
            </a:r>
            <a:r>
              <a:rPr lang="pl-PL" sz="1200" kern="1200" dirty="0">
                <a:solidFill>
                  <a:schemeClr val="tx1"/>
                </a:solidFill>
                <a:effectLst/>
                <a:latin typeface="+mn-lt"/>
                <a:ea typeface="+mn-ea"/>
                <a:cs typeface="+mn-cs"/>
              </a:rPr>
              <a:t> – budowanie relacji, komunikacja bez przemocy, rozwiązywanie konfliktów.</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Dojrzewanie</a:t>
            </a:r>
            <a:r>
              <a:rPr lang="pl-PL" sz="1200" kern="1200" dirty="0">
                <a:solidFill>
                  <a:schemeClr val="tx1"/>
                </a:solidFill>
                <a:effectLst/>
                <a:latin typeface="+mn-lt"/>
                <a:ea typeface="+mn-ea"/>
                <a:cs typeface="+mn-cs"/>
              </a:rPr>
              <a:t> – zmiany biologiczne, psychiczne i społeczne w okresie dorastania, akceptacja siebie.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seksualne</a:t>
            </a:r>
            <a:r>
              <a:rPr lang="pl-PL" sz="1200" kern="1200" dirty="0">
                <a:solidFill>
                  <a:schemeClr val="tx1"/>
                </a:solidFill>
                <a:effectLst/>
                <a:latin typeface="+mn-lt"/>
                <a:ea typeface="+mn-ea"/>
                <a:cs typeface="+mn-cs"/>
              </a:rPr>
              <a:t> – wiedza oparta na rzetelnych źródłach, postawy szacunku i odpowiedzialności.</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środowiskowe</a:t>
            </a:r>
            <a:r>
              <a:rPr lang="pl-PL" sz="1200" kern="1200" dirty="0">
                <a:solidFill>
                  <a:schemeClr val="tx1"/>
                </a:solidFill>
                <a:effectLst/>
                <a:latin typeface="+mn-lt"/>
                <a:ea typeface="+mn-ea"/>
                <a:cs typeface="+mn-cs"/>
              </a:rPr>
              <a:t> – wpływ środowiska na zdrowie, działania proekologiczne.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Internet i profilaktyka uzależnień</a:t>
            </a:r>
            <a:r>
              <a:rPr lang="pl-PL" sz="1200" kern="1200" dirty="0">
                <a:solidFill>
                  <a:schemeClr val="tx1"/>
                </a:solidFill>
                <a:effectLst/>
                <a:latin typeface="+mn-lt"/>
                <a:ea typeface="+mn-ea"/>
                <a:cs typeface="+mn-cs"/>
              </a:rPr>
              <a:t> – higiena cyfrowa, rozpoznawanie zagrożeń, unikanie nałogów.</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System ochrony zdrowia</a:t>
            </a:r>
            <a:r>
              <a:rPr lang="pl-PL" sz="1200" kern="1200" dirty="0">
                <a:solidFill>
                  <a:schemeClr val="tx1"/>
                </a:solidFill>
                <a:effectLst/>
                <a:latin typeface="+mn-lt"/>
                <a:ea typeface="+mn-ea"/>
                <a:cs typeface="+mn-cs"/>
              </a:rPr>
              <a:t> – orientacja w dostępnych usługach medycznych, umiejętność korzystania z pomocy specjalistów.</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Tak szeroki zakres umożliwia tworzenie lekcji tematycznych i bloków projektowych, co – zgodnie z preambułą do podstawy programowej – pozwala łączyć treści i unikać ich rozproszenia. Dzięki temu edukacja zdrowotna staje się spójnym, angażującym doświadczeniem, a uczniowie otrzymują narzędzia przydatne przez całe życie. To także droga do rozwijania samoświadomości, umiejętności dbania o siebie i innych oraz odwagi w szukaniu wsparcia, gdy jest ono potrzebne.</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5</a:t>
            </a:fld>
            <a:endParaRPr lang="pl-PL"/>
          </a:p>
        </p:txBody>
      </p:sp>
    </p:spTree>
    <p:extLst>
      <p:ext uri="{BB962C8B-B14F-4D97-AF65-F5344CB8AC3E}">
        <p14:creationId xmlns:p14="http://schemas.microsoft.com/office/powerpoint/2010/main" xmlns="" val="339863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5. Różnice między WDŻ a edukacją zdrowotną</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nie jest prostym zastąpieniem dotychczasowego przedmiotu „Wychowanie do życia w rodzinie” nową nazwą. To jakościowa zmiana, która wynika z potrzeby szerszego spojrzenia na pojęcie zdrowia człowieka. Nie chodzi tu o ideologiczne spory ani o narzucanie jednego światopoglądu, lecz o stworzenie przestrzeni do rozmowy o zdrowiu w jego pełnym, interdyscyplinarnym wymiarze – fizycznym, psychicznym, społecznym i środowiskowym.</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Treści znane z WDŻ wciąż są obecne w edukacji zdrowotnej – tematy dotyczące dojrzewania, relacji międzyludzkich, odpowiedzialności w życiu rodzinnym czy zdrowia seksualnego znalazły swoje miejsce w nowym programie. Jednak nie stanowią one głównego punktu ciężkości. Są jednym z wielu równoważnych elementów, obok zagadnień dotyczących zdrowia psychicznego, radzenia sobie ze stresem, aktywności fizycznej, zdrowego odżywiania, higieny cyfrowej, profilaktyki uzależnień czy ochrony środowiska.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to proces stopniowego przybliżania uczniom – na miarę ich wieku, możliwości i gotowości – szerokiego rozumienia zdrowia. Dzięki temu młodzi ludzie mogą budować własną samoświadomość, uczyć się dbania o siebie i innych, rozumieć znaczenie relacji oraz odpowiedzialności w codziennym życiu.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ramach nowego przedmiotu zdrowie traktujemy w sposób całościowy. To holistyczne podejście – obejmujące ciało, umysł, relacje i środowisko – oraz kompetencje rozwijane krok po kroku mają przenikać codzienne działania społeczności szkolnej. Dzięki temu edukacja zdrowotna staje się nie tylko lekcją w planie zajęć, ale wspólną praktyką, która wzmacnia dobrostan całej szkoły.</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6</a:t>
            </a:fld>
            <a:endParaRPr lang="pl-PL"/>
          </a:p>
        </p:txBody>
      </p:sp>
    </p:spTree>
    <p:extLst>
      <p:ext uri="{BB962C8B-B14F-4D97-AF65-F5344CB8AC3E}">
        <p14:creationId xmlns:p14="http://schemas.microsoft.com/office/powerpoint/2010/main" xmlns="" val="400988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6. Organizacja zajęć</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ma jasno określone zasady organizacyjne, które jednocześnie dają szkołom przestrzeń do dostosowania zajęć do swoich możliwości i potrzeb uczniów. Przedmiot realizuje się w wymiarze </a:t>
            </a:r>
            <a:r>
              <a:rPr lang="pl-PL" sz="1200" b="1" kern="1200" dirty="0">
                <a:solidFill>
                  <a:schemeClr val="tx1"/>
                </a:solidFill>
                <a:effectLst/>
                <a:latin typeface="+mn-lt"/>
                <a:ea typeface="+mn-ea"/>
                <a:cs typeface="+mn-cs"/>
              </a:rPr>
              <a:t>jednej godziny tygodniowo w szkole podstawowej (w VIII kl. Tylko do końca stycznia). W liceum ogólnokształcącym w klasach I-III, w technikach i szkołach branżowych I stopnia 2 godziny w toku nauczania.</a:t>
            </a:r>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Liczebność grup nie powinna przekraczać </a:t>
            </a:r>
            <a:r>
              <a:rPr lang="pl-PL" sz="1200" b="1" kern="1200" dirty="0">
                <a:solidFill>
                  <a:schemeClr val="tx1"/>
                </a:solidFill>
                <a:effectLst/>
                <a:latin typeface="+mn-lt"/>
                <a:ea typeface="+mn-ea"/>
                <a:cs typeface="+mn-cs"/>
              </a:rPr>
              <a:t>24 uczniów</a:t>
            </a:r>
            <a:r>
              <a:rPr lang="pl-PL" sz="1200" kern="1200" dirty="0">
                <a:solidFill>
                  <a:schemeClr val="tx1"/>
                </a:solidFill>
                <a:effectLst/>
                <a:latin typeface="+mn-lt"/>
                <a:ea typeface="+mn-ea"/>
                <a:cs typeface="+mn-cs"/>
              </a:rPr>
              <a:t>. Tam, gdzie to uzasadnione, można dzielić klasy na mniejsze grupy, co sprzyja otwartym rozmowom i aktywnemu udziałowi każdego ucznia. Zasady te obowiązują zarówno w szkołach publicznych, jak i niepublicznych, co zapewnia spójność standardów w całym systemie edukacji.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Harmonogram zajęć można elastycznie planować – dopuszcza się </a:t>
            </a:r>
            <a:r>
              <a:rPr lang="pl-PL" sz="1200" b="1" kern="1200" dirty="0">
                <a:solidFill>
                  <a:schemeClr val="tx1"/>
                </a:solidFill>
                <a:effectLst/>
                <a:latin typeface="+mn-lt"/>
                <a:ea typeface="+mn-ea"/>
                <a:cs typeface="+mn-cs"/>
              </a:rPr>
              <a:t>łączenie godzin w bloki tematyczne</a:t>
            </a:r>
            <a:r>
              <a:rPr lang="pl-PL" sz="1200" kern="1200" dirty="0">
                <a:solidFill>
                  <a:schemeClr val="tx1"/>
                </a:solidFill>
                <a:effectLst/>
                <a:latin typeface="+mn-lt"/>
                <a:ea typeface="+mn-ea"/>
                <a:cs typeface="+mn-cs"/>
              </a:rPr>
              <a:t>, co pozwala na realizację projektów, warsztatów czy zajęć terenowych. Takie rozwiązania są zgodne z zapisami preambuły do podstawy programowej i sprzyjają odejściu od sztywnego systemu klasowo-lekcyjnego tam, gdzie jest to możliwe.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Organizacja zajęć powinna sprzyjać budowaniu atmosfery bezpieczeństwa i zaufania. W mniejszych grupach uczniowie łatwiej dzielą się swoimi doświadczeniami, a nauczyciel może uważniej obserwować potrzeby i reagować na sygnały wymagające wsparcia.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pamiętać, że edukacja zdrowotna to nie tylko praca w sali lekcyjnej – zajęcia mogą odbywać się w terenie, w salach gimnastycznych, kuchniach szkolnych, bibliotekach czy w przestrzeni online, jeśli wymaga tego temat. Dzięki temu uczniowie mają poczucie, że zdrowie to nie teoria z podręcznika, lecz praktyczna umiejętność dbania o siebie i innych w różnych sytuacjach życiowych. Tak zaplanowana organizacja zajęć wspiera holistyczne podejście do zdrowia i integruje całą społeczność szkolną wokół wspólnych wartości. To także szansa na rozwijanie u uczniów poczucia sprawczości i odpowiedzialności za wspólne dobro.</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7</a:t>
            </a:fld>
            <a:endParaRPr lang="pl-PL"/>
          </a:p>
        </p:txBody>
      </p:sp>
    </p:spTree>
    <p:extLst>
      <p:ext uri="{BB962C8B-B14F-4D97-AF65-F5344CB8AC3E}">
        <p14:creationId xmlns:p14="http://schemas.microsoft.com/office/powerpoint/2010/main" xmlns="" val="392032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7. Rezygnacja z udziału w zajęciach</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jest przedmiotem nieobowiązkowym, co oznacza, że uczeń ma prawo z niej zrezygnować. Procedura ta jest jasno określona w przepisach prawa i wymaga złożenia pisemnego oświadczenia przez rodzica lub opiekuna prawnego ucznia niepełnoletniego, bądź przez samego ucznia, jeśli jest pełnoletni. Termin na złożenie takiego oświadczenia upływa 25 września danego roku szkolnego. Po tym terminie uczniowie uczestniczą w zajęciach do końca roku.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Dyrektor szkoły ma obowiązek poinformować rodziców i uczniów o zasadach rezygnacji oraz zapewnić, że procedura przebiega w sposób przejrzysty i zgodny z przepisami. Ważne jest także, by nauczyciele edukacji zdrowotnej wiedzieli, którzy uczniowie zostali zwolnieni z udziału w zajęciach, aby odpowiednio planować pracę. Jednocześnie, nawet jeśli część uczniów rezygnuje, szkoła ma obowiązek zorganizować zajęcia z edukacji zdrowotnej dla pozostałych.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Choć istnieje możliwość rezygnacji, warto podkreślać w rozmowach z rodzicami i uczniami, jak dużą wartość ma uczestnictwo w tym przedmiocie. Edukacja zdrowotna rozwija wiedzę, umiejętności i postawy, które trudno zdobyć w ramach innych zajęć. To przestrzeń do rozmów o dobrostanie, profilaktyce, radzeniu sobie w sytuacjach kryzysowych i budowaniu zdrowych relacji.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Z perspektywy szkoły warto traktować proces informowania o rezygnacji jako okazję do rozmowy o potrzebach ucznia. W duchu komunikacji bez przemocy można dopytać rodziców o powody decyzji i – jeśli to możliwe – wspólnie poszukać rozwiązań, które pozwolą młodemu człowiekowi nadal korzystać z wartościowych treści. Nawet jeśli uczeń nie bierze udziału w lekcjach, szkoła może włączać go w niektóre wydarzenia prozdrowotne, aby każdy miał dostęp do kluczowych informacji i umiejętności wspierających zdrowie.</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8</a:t>
            </a:fld>
            <a:endParaRPr lang="pl-PL"/>
          </a:p>
        </p:txBody>
      </p:sp>
    </p:spTree>
    <p:extLst>
      <p:ext uri="{BB962C8B-B14F-4D97-AF65-F5344CB8AC3E}">
        <p14:creationId xmlns:p14="http://schemas.microsoft.com/office/powerpoint/2010/main" xmlns="" val="358052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8. Kto może uczyć Edukacji Zdrowotnej – kwalifikacje nauczycieli</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Edukację zdrowotną mogą prowadzić nauczyciele posiadający odpowiednie kwalifikacje merytoryczne i pedagogiczne. Zgodnie z przepisami są to w szczególności nauczyciele biologii, przyrody, wychowania fizycznego oraz dotychczasowego przedmiotu WDŻ. Zajęcia mogą również prowadzić psychologowie szkolni oraz osoby posiadające wykształcenie medyczne lub w dziedzinie zdrowia publicznego, o ile mają przygotowanie pedagogiczne wymagane w pracy nauczyciela.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Tak szeroki katalog uprawnień wynika z interdyscyplinarnego charakteru przedmiotu. Edukacja zdrowotna łączy elementy wiedzy biologicznej, medycznej, psychologicznej i społecznej, dlatego ważne jest, by prowadzący potrafił nie tylko przekazać treści programowe, ale też stworzyć bezpieczną atmosferę sprzyjającą otwartej rozmowie.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Nauczyciel edukacji zdrowotnej pełni rolę przewodnika – nie tylko przekazuje wiedzę, ale inspiruje do refleksji, wzmacnia poczucie sprawczości uczniów i pomaga im rozwijać umiejętności potrzebne w codziennym życiu. Kluczowe jest posługiwanie się językiem zrozumiałym, wolnym od ocen, opartym na szacunku i empatii.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Szkoła, planując obsadę zajęć, powinna zwracać uwagę na predyspozycje osobowościowe nauczyciela: umiejętność aktywnego słuchania, otwartość na różne perspektywy, zdolność moderowania dyskusji i reagowania na trudne sytuacje. Ważne, by prowadzący potrafił pracować metodami aktywizującymi i projektowymi oraz miał gotowość do współpracy z innymi nauczycielami.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Dobrze przygotowany nauczyciel edukacji zdrowotnej staje się ambasadorem zdrowia w szkole – osobą, która łączy wiedzę z praktyką i wspiera całą społeczność w dążeniu do dobrostanu. Warto dodać, że dostępne są już studia podyplomowe kwalifikacyjne „Edukacja zdrowotna” dla nauczycieli, które dają pełne uprawnienia do nauczania nowego przedmiotu.</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pPr/>
              <a:t>9</a:t>
            </a:fld>
            <a:endParaRPr lang="pl-PL"/>
          </a:p>
        </p:txBody>
      </p:sp>
    </p:spTree>
    <p:extLst>
      <p:ext uri="{BB962C8B-B14F-4D97-AF65-F5344CB8AC3E}">
        <p14:creationId xmlns:p14="http://schemas.microsoft.com/office/powerpoint/2010/main" xmlns="" val="401061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4521C082-45DE-4DC4-91F8-9D608B0F60C2}" type="datetimeFigureOut">
              <a:rPr lang="pl-PL" smtClean="0"/>
              <a:pPr/>
              <a:t>08.09.2025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169168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pPr/>
              <a:t>08.09.2025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56498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pPr/>
              <a:t>08.09.2025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2002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8" name="Obraz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ytuł 1"/>
          <p:cNvSpPr>
            <a:spLocks noGrp="1"/>
          </p:cNvSpPr>
          <p:nvPr>
            <p:ph type="title"/>
          </p:nvPr>
        </p:nvSpPr>
        <p:spPr/>
        <p:txBody>
          <a:bodyPr/>
          <a:lstStyle>
            <a:lvl1pPr>
              <a:defRPr>
                <a:solidFill>
                  <a:schemeClr val="bg1"/>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pPr/>
              <a:t>08.09.2025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378287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4521C082-45DE-4DC4-91F8-9D608B0F60C2}" type="datetimeFigureOut">
              <a:rPr lang="pl-PL" smtClean="0"/>
              <a:pPr/>
              <a:t>08.09.2025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14372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4521C082-45DE-4DC4-91F8-9D608B0F60C2}" type="datetimeFigureOut">
              <a:rPr lang="pl-PL" smtClean="0"/>
              <a:pPr/>
              <a:t>08.09.2025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213243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4521C082-45DE-4DC4-91F8-9D608B0F60C2}" type="datetimeFigureOut">
              <a:rPr lang="pl-PL" smtClean="0"/>
              <a:pPr/>
              <a:t>08.09.2025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293160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4521C082-45DE-4DC4-91F8-9D608B0F60C2}" type="datetimeFigureOut">
              <a:rPr lang="pl-PL" smtClean="0"/>
              <a:pPr/>
              <a:t>08.09.2025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32233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521C082-45DE-4DC4-91F8-9D608B0F60C2}" type="datetimeFigureOut">
              <a:rPr lang="pl-PL" smtClean="0"/>
              <a:pPr/>
              <a:t>08.09.2025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384096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4521C082-45DE-4DC4-91F8-9D608B0F60C2}" type="datetimeFigureOut">
              <a:rPr lang="pl-PL" smtClean="0"/>
              <a:pPr/>
              <a:t>08.09.2025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3446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4521C082-45DE-4DC4-91F8-9D608B0F60C2}" type="datetimeFigureOut">
              <a:rPr lang="pl-PL" smtClean="0"/>
              <a:pPr/>
              <a:t>08.09.2025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111463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1C082-45DE-4DC4-91F8-9D608B0F60C2}" type="datetimeFigureOut">
              <a:rPr lang="pl-PL" smtClean="0"/>
              <a:pPr/>
              <a:t>08.09.2025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BF887-0B32-492D-81F8-42150857283F}" type="slidenum">
              <a:rPr lang="pl-PL" smtClean="0"/>
              <a:pPr/>
              <a:t>‹#›</a:t>
            </a:fld>
            <a:endParaRPr lang="pl-PL"/>
          </a:p>
        </p:txBody>
      </p:sp>
    </p:spTree>
    <p:extLst>
      <p:ext uri="{BB962C8B-B14F-4D97-AF65-F5344CB8AC3E}">
        <p14:creationId xmlns:p14="http://schemas.microsoft.com/office/powerpoint/2010/main" xmlns="" val="391095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ore.edu.pl/szkola-promujaca-zdrowi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dziennikustaw.gov.pl/DU/2025/382" TargetMode="External"/><Relationship Id="rId4" Type="http://schemas.openxmlformats.org/officeDocument/2006/relationships/hyperlink" Target="https://dziennikustaw.gov.pl/DU/2025/37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ytuł 8"/>
          <p:cNvSpPr>
            <a:spLocks noGrp="1"/>
          </p:cNvSpPr>
          <p:nvPr>
            <p:ph type="title"/>
          </p:nvPr>
        </p:nvSpPr>
        <p:spPr>
          <a:xfrm>
            <a:off x="152400" y="4406900"/>
            <a:ext cx="11906250" cy="1917700"/>
          </a:xfrm>
        </p:spPr>
        <p:txBody>
          <a:bodyPr>
            <a:noAutofit/>
          </a:bodyPr>
          <a:lstStyle/>
          <a:p>
            <a:pPr algn="ctr"/>
            <a:r>
              <a:rPr lang="pl-PL" sz="4800" b="1" dirty="0"/>
              <a:t>EDUKACJA ZDROWOTNA – </a:t>
            </a:r>
            <a:br>
              <a:rPr lang="pl-PL" sz="4800" b="1" dirty="0"/>
            </a:br>
            <a:r>
              <a:rPr lang="pl-PL" sz="4800" b="1" dirty="0"/>
              <a:t>NOWY PRZEDMIOT W SZKOLE</a:t>
            </a:r>
          </a:p>
        </p:txBody>
      </p:sp>
      <p:pic>
        <p:nvPicPr>
          <p:cNvPr id="3" name="Obraz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10151" y="1060450"/>
            <a:ext cx="2828526" cy="3169414"/>
          </a:xfrm>
          <a:prstGeom prst="rect">
            <a:avLst/>
          </a:prstGeom>
        </p:spPr>
      </p:pic>
    </p:spTree>
    <p:extLst>
      <p:ext uri="{BB962C8B-B14F-4D97-AF65-F5344CB8AC3E}">
        <p14:creationId xmlns:p14="http://schemas.microsoft.com/office/powerpoint/2010/main" xmlns="" val="424042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B435C8A8-F594-8572-6730-593D94C4D17B}"/>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C04E1CBB-16EA-C1D6-3DE4-602598028C47}"/>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9"/>
            </a:pPr>
            <a:r>
              <a:rPr lang="pl-PL" sz="3000" b="1" dirty="0">
                <a:solidFill>
                  <a:srgbClr val="F39D1A"/>
                </a:solidFill>
              </a:rPr>
              <a:t>Zalecane metody pracy</a:t>
            </a:r>
          </a:p>
        </p:txBody>
      </p:sp>
      <p:sp>
        <p:nvSpPr>
          <p:cNvPr id="10" name="Symbol zastępczy zawartości 9">
            <a:extLst>
              <a:ext uri="{FF2B5EF4-FFF2-40B4-BE49-F238E27FC236}">
                <a16:creationId xmlns:a16="http://schemas.microsoft.com/office/drawing/2014/main" xmlns="" id="{7A5024F7-EC33-A058-68AC-A8358EB40268}"/>
              </a:ext>
            </a:extLst>
          </p:cNvPr>
          <p:cNvSpPr>
            <a:spLocks noGrp="1"/>
          </p:cNvSpPr>
          <p:nvPr>
            <p:ph idx="1"/>
          </p:nvPr>
        </p:nvSpPr>
        <p:spPr>
          <a:xfrm>
            <a:off x="484497" y="1726442"/>
            <a:ext cx="11232106" cy="4107976"/>
          </a:xfrm>
        </p:spPr>
        <p:txBody>
          <a:bodyPr>
            <a:normAutofit/>
          </a:bodyPr>
          <a:lstStyle/>
          <a:p>
            <a:pPr lvl="0"/>
            <a:r>
              <a:rPr lang="pl-PL" dirty="0"/>
              <a:t>Metody aktywizujące</a:t>
            </a:r>
          </a:p>
          <a:p>
            <a:pPr lvl="0"/>
            <a:r>
              <a:rPr lang="pl-PL" dirty="0"/>
              <a:t>Metoda projektu</a:t>
            </a:r>
          </a:p>
          <a:p>
            <a:pPr lvl="0"/>
            <a:r>
              <a:rPr lang="pl-PL" dirty="0"/>
              <a:t>Dyskusja i debata</a:t>
            </a:r>
          </a:p>
          <a:p>
            <a:pPr lvl="0"/>
            <a:r>
              <a:rPr lang="pl-PL" dirty="0"/>
              <a:t>Studium przypadku</a:t>
            </a:r>
          </a:p>
          <a:p>
            <a:pPr lvl="0"/>
            <a:r>
              <a:rPr lang="pl-PL" dirty="0"/>
              <a:t>Drama i symulacje</a:t>
            </a:r>
          </a:p>
          <a:p>
            <a:endParaRPr lang="pl-PL" sz="2400" dirty="0"/>
          </a:p>
        </p:txBody>
      </p:sp>
    </p:spTree>
    <p:extLst>
      <p:ext uri="{BB962C8B-B14F-4D97-AF65-F5344CB8AC3E}">
        <p14:creationId xmlns:p14="http://schemas.microsoft.com/office/powerpoint/2010/main" xmlns="" val="357932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CC2BBCB5-B943-5D84-4FB8-75A177F36B51}"/>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1EFBBE98-8A2E-80ED-B8D4-5BCF78B45926}"/>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0"/>
            </a:pPr>
            <a:r>
              <a:rPr lang="pl-PL" sz="3000" b="1" dirty="0">
                <a:solidFill>
                  <a:srgbClr val="F39D1A"/>
                </a:solidFill>
              </a:rPr>
              <a:t>Metody pracy – inspiracje</a:t>
            </a:r>
          </a:p>
        </p:txBody>
      </p:sp>
      <p:graphicFrame>
        <p:nvGraphicFramePr>
          <p:cNvPr id="2" name="Symbol zastępczy zawartości 1">
            <a:extLst>
              <a:ext uri="{FF2B5EF4-FFF2-40B4-BE49-F238E27FC236}">
                <a16:creationId xmlns:a16="http://schemas.microsoft.com/office/drawing/2014/main" xmlns="" id="{DCBE0773-65BE-740D-3F50-4FF6959D15F2}"/>
              </a:ext>
            </a:extLst>
          </p:cNvPr>
          <p:cNvGraphicFramePr>
            <a:graphicFrameLocks noGrp="1"/>
          </p:cNvGraphicFramePr>
          <p:nvPr>
            <p:ph idx="1"/>
            <p:extLst>
              <p:ext uri="{D42A27DB-BD31-4B8C-83A1-F6EECF244321}">
                <p14:modId xmlns:p14="http://schemas.microsoft.com/office/powerpoint/2010/main" xmlns="" val="3334119272"/>
              </p:ext>
            </p:extLst>
          </p:nvPr>
        </p:nvGraphicFramePr>
        <p:xfrm>
          <a:off x="1714500" y="1295399"/>
          <a:ext cx="8610600" cy="4696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20762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DD22325F-06DD-FE7F-D2F2-99C6698E614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85747E55-2A01-FED8-94C5-12943EF72581}"/>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1"/>
            </a:pPr>
            <a:r>
              <a:rPr lang="pl-PL" sz="3000" b="1" dirty="0">
                <a:solidFill>
                  <a:srgbClr val="F39D1A"/>
                </a:solidFill>
              </a:rPr>
              <a:t>Realizacja EZ metodą projektu i inicjatywy szkolne</a:t>
            </a:r>
          </a:p>
        </p:txBody>
      </p:sp>
      <p:sp>
        <p:nvSpPr>
          <p:cNvPr id="10" name="Symbol zastępczy zawartości 9">
            <a:extLst>
              <a:ext uri="{FF2B5EF4-FFF2-40B4-BE49-F238E27FC236}">
                <a16:creationId xmlns:a16="http://schemas.microsoft.com/office/drawing/2014/main" xmlns="" id="{A696AABA-B4BB-D6E1-501E-4A5CBED8E3A7}"/>
              </a:ext>
            </a:extLst>
          </p:cNvPr>
          <p:cNvSpPr>
            <a:spLocks noGrp="1"/>
          </p:cNvSpPr>
          <p:nvPr>
            <p:ph idx="1"/>
          </p:nvPr>
        </p:nvSpPr>
        <p:spPr>
          <a:xfrm>
            <a:off x="484497" y="1726442"/>
            <a:ext cx="11232106" cy="4107976"/>
          </a:xfrm>
        </p:spPr>
        <p:txBody>
          <a:bodyPr>
            <a:normAutofit/>
          </a:bodyPr>
          <a:lstStyle/>
          <a:p>
            <a:pPr lvl="0"/>
            <a:r>
              <a:rPr lang="pl-PL" dirty="0"/>
              <a:t>Projekty </a:t>
            </a:r>
            <a:r>
              <a:rPr lang="pl-PL" dirty="0" err="1"/>
              <a:t>międzyprzedmiotowe</a:t>
            </a:r>
            <a:endParaRPr lang="pl-PL" dirty="0"/>
          </a:p>
          <a:p>
            <a:pPr lvl="0"/>
            <a:r>
              <a:rPr lang="pl-PL" dirty="0"/>
              <a:t>Współpraca z lokalnymi instytucjami</a:t>
            </a:r>
          </a:p>
          <a:p>
            <a:pPr lvl="0"/>
            <a:r>
              <a:rPr lang="pl-PL" dirty="0"/>
              <a:t>Kampanie społeczne uczniów</a:t>
            </a:r>
          </a:p>
          <a:p>
            <a:pPr lvl="0"/>
            <a:r>
              <a:rPr lang="pl-PL" dirty="0"/>
              <a:t>Prezentacje i wystawy</a:t>
            </a:r>
          </a:p>
          <a:p>
            <a:pPr marL="0" indent="0">
              <a:buNone/>
            </a:pPr>
            <a:endParaRPr lang="pl-PL" sz="2400" dirty="0"/>
          </a:p>
        </p:txBody>
      </p:sp>
    </p:spTree>
    <p:extLst>
      <p:ext uri="{BB962C8B-B14F-4D97-AF65-F5344CB8AC3E}">
        <p14:creationId xmlns:p14="http://schemas.microsoft.com/office/powerpoint/2010/main" xmlns="" val="335624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4E5F69E2-53BF-A93E-2D91-6A3666BDA40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621B5087-E783-EEF2-73E4-492D3E23A3A1}"/>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2"/>
            </a:pPr>
            <a:r>
              <a:rPr lang="pl-PL" sz="3000" b="1" dirty="0">
                <a:solidFill>
                  <a:srgbClr val="F39D1A"/>
                </a:solidFill>
              </a:rPr>
              <a:t>Współpraca szkoły z rodzicami </a:t>
            </a:r>
            <a:br>
              <a:rPr lang="pl-PL" sz="3000" b="1" dirty="0">
                <a:solidFill>
                  <a:srgbClr val="F39D1A"/>
                </a:solidFill>
              </a:rPr>
            </a:br>
            <a:r>
              <a:rPr lang="pl-PL" sz="3000" b="1" dirty="0">
                <a:solidFill>
                  <a:srgbClr val="F39D1A"/>
                </a:solidFill>
              </a:rPr>
              <a:t>i środowiskiem lokalnym</a:t>
            </a:r>
          </a:p>
        </p:txBody>
      </p:sp>
      <p:sp>
        <p:nvSpPr>
          <p:cNvPr id="10" name="Symbol zastępczy zawartości 9">
            <a:extLst>
              <a:ext uri="{FF2B5EF4-FFF2-40B4-BE49-F238E27FC236}">
                <a16:creationId xmlns:a16="http://schemas.microsoft.com/office/drawing/2014/main" xmlns="" id="{D7A22111-CBC7-7811-9F99-CAC6BFBDD537}"/>
              </a:ext>
            </a:extLst>
          </p:cNvPr>
          <p:cNvSpPr>
            <a:spLocks noGrp="1"/>
          </p:cNvSpPr>
          <p:nvPr>
            <p:ph idx="1"/>
          </p:nvPr>
        </p:nvSpPr>
        <p:spPr>
          <a:xfrm>
            <a:off x="484497" y="1726442"/>
            <a:ext cx="11232106" cy="4107976"/>
          </a:xfrm>
        </p:spPr>
        <p:txBody>
          <a:bodyPr>
            <a:normAutofit/>
          </a:bodyPr>
          <a:lstStyle/>
          <a:p>
            <a:pPr lvl="0"/>
            <a:r>
              <a:rPr lang="pl-PL" dirty="0"/>
              <a:t>Spotkania informacyjne</a:t>
            </a:r>
          </a:p>
          <a:p>
            <a:pPr lvl="0"/>
            <a:r>
              <a:rPr lang="pl-PL" dirty="0"/>
              <a:t>Włączanie rodziców w działania</a:t>
            </a:r>
          </a:p>
          <a:p>
            <a:pPr lvl="0"/>
            <a:r>
              <a:rPr lang="pl-PL" dirty="0"/>
              <a:t>Partnerstwa z organizacjami</a:t>
            </a:r>
          </a:p>
          <a:p>
            <a:pPr lvl="0"/>
            <a:r>
              <a:rPr lang="pl-PL" dirty="0"/>
              <a:t>Wspólne imprezy prozdrowotne</a:t>
            </a:r>
          </a:p>
          <a:p>
            <a:endParaRPr lang="pl-PL" sz="2400" dirty="0"/>
          </a:p>
        </p:txBody>
      </p:sp>
    </p:spTree>
    <p:extLst>
      <p:ext uri="{BB962C8B-B14F-4D97-AF65-F5344CB8AC3E}">
        <p14:creationId xmlns:p14="http://schemas.microsoft.com/office/powerpoint/2010/main" xmlns="" val="73268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06D6D163-7232-B695-74FA-497BB7EE6F48}"/>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97FCFF43-B28F-260A-9200-C51F104C1DF2}"/>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3"/>
            </a:pPr>
            <a:r>
              <a:rPr lang="pl-PL" sz="3000" b="1" dirty="0">
                <a:solidFill>
                  <a:srgbClr val="F39D1A"/>
                </a:solidFill>
              </a:rPr>
              <a:t>Korzyści dla uczniów i całej szkolnej społeczności</a:t>
            </a:r>
          </a:p>
        </p:txBody>
      </p:sp>
      <p:sp>
        <p:nvSpPr>
          <p:cNvPr id="10" name="Symbol zastępczy zawartości 9">
            <a:extLst>
              <a:ext uri="{FF2B5EF4-FFF2-40B4-BE49-F238E27FC236}">
                <a16:creationId xmlns:a16="http://schemas.microsoft.com/office/drawing/2014/main" xmlns="" id="{5857AB36-4947-E7F5-464D-634C65C2719F}"/>
              </a:ext>
            </a:extLst>
          </p:cNvPr>
          <p:cNvSpPr>
            <a:spLocks noGrp="1"/>
          </p:cNvSpPr>
          <p:nvPr>
            <p:ph idx="1"/>
          </p:nvPr>
        </p:nvSpPr>
        <p:spPr>
          <a:xfrm>
            <a:off x="484497" y="1726442"/>
            <a:ext cx="11232106" cy="4107976"/>
          </a:xfrm>
        </p:spPr>
        <p:txBody>
          <a:bodyPr>
            <a:normAutofit/>
          </a:bodyPr>
          <a:lstStyle/>
          <a:p>
            <a:pPr lvl="0"/>
            <a:r>
              <a:rPr lang="pl-PL" dirty="0"/>
              <a:t>Świadome wybory zdrowotne</a:t>
            </a:r>
          </a:p>
          <a:p>
            <a:pPr lvl="0"/>
            <a:r>
              <a:rPr lang="pl-PL" dirty="0"/>
              <a:t>Rozwój umiejętności społecznych</a:t>
            </a:r>
          </a:p>
          <a:p>
            <a:pPr lvl="0"/>
            <a:r>
              <a:rPr lang="pl-PL" dirty="0"/>
              <a:t>Integracja społeczności szkolnej</a:t>
            </a:r>
          </a:p>
          <a:p>
            <a:pPr lvl="0"/>
            <a:r>
              <a:rPr lang="pl-PL" dirty="0"/>
              <a:t>Promocja zdrowego stylu życia</a:t>
            </a:r>
          </a:p>
          <a:p>
            <a:pPr lvl="0"/>
            <a:r>
              <a:rPr lang="pl-PL" dirty="0"/>
              <a:t>Szkoła rozpoznawana jako miejsce dbające o dobrostan uczniów</a:t>
            </a:r>
          </a:p>
          <a:p>
            <a:pPr lvl="0"/>
            <a:r>
              <a:rPr lang="pl-PL" dirty="0"/>
              <a:t>Wzrost świadomości zdrowotnej wszystkich członków społeczności</a:t>
            </a:r>
          </a:p>
          <a:p>
            <a:endParaRPr lang="pl-PL" sz="2400" dirty="0"/>
          </a:p>
        </p:txBody>
      </p:sp>
    </p:spTree>
    <p:extLst>
      <p:ext uri="{BB962C8B-B14F-4D97-AF65-F5344CB8AC3E}">
        <p14:creationId xmlns:p14="http://schemas.microsoft.com/office/powerpoint/2010/main" xmlns="" val="86209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EA55FF4F-161B-2C86-8E72-9A1C31C92195}"/>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AD7F23E9-A710-29A4-D700-CAA93893E2F8}"/>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4"/>
            </a:pPr>
            <a:r>
              <a:rPr lang="pl-PL" sz="3000" b="1" dirty="0">
                <a:solidFill>
                  <a:srgbClr val="F39D1A"/>
                </a:solidFill>
              </a:rPr>
              <a:t>Program „Szkoła Promująca Zdrowie” – inspiracja </a:t>
            </a:r>
            <a:br>
              <a:rPr lang="pl-PL" sz="3000" b="1" dirty="0">
                <a:solidFill>
                  <a:srgbClr val="F39D1A"/>
                </a:solidFill>
              </a:rPr>
            </a:br>
            <a:r>
              <a:rPr lang="pl-PL" sz="3000" b="1" dirty="0">
                <a:solidFill>
                  <a:srgbClr val="F39D1A"/>
                </a:solidFill>
              </a:rPr>
              <a:t>i wsparcie dla Twojej szkoły</a:t>
            </a:r>
            <a:endParaRPr lang="pl-PL" sz="3000" dirty="0">
              <a:solidFill>
                <a:srgbClr val="F39D1A"/>
              </a:solidFill>
            </a:endParaRPr>
          </a:p>
        </p:txBody>
      </p:sp>
      <p:sp>
        <p:nvSpPr>
          <p:cNvPr id="10" name="Symbol zastępczy zawartości 9">
            <a:extLst>
              <a:ext uri="{FF2B5EF4-FFF2-40B4-BE49-F238E27FC236}">
                <a16:creationId xmlns:a16="http://schemas.microsoft.com/office/drawing/2014/main" xmlns="" id="{FE2307EF-80CB-58AC-CFD8-BD4B0CB9F1DD}"/>
              </a:ext>
            </a:extLst>
          </p:cNvPr>
          <p:cNvSpPr>
            <a:spLocks noGrp="1"/>
          </p:cNvSpPr>
          <p:nvPr>
            <p:ph idx="1"/>
          </p:nvPr>
        </p:nvSpPr>
        <p:spPr>
          <a:xfrm>
            <a:off x="484497" y="1726442"/>
            <a:ext cx="11232106" cy="4107976"/>
          </a:xfrm>
        </p:spPr>
        <p:txBody>
          <a:bodyPr>
            <a:normAutofit lnSpcReduction="10000"/>
          </a:bodyPr>
          <a:lstStyle/>
          <a:p>
            <a:pPr lvl="0"/>
            <a:r>
              <a:rPr lang="pl-PL" dirty="0"/>
              <a:t>Tworzenie kultury zdrowia w szkole</a:t>
            </a:r>
          </a:p>
          <a:p>
            <a:pPr lvl="0"/>
            <a:r>
              <a:rPr lang="pl-PL" dirty="0"/>
              <a:t>Angażowanie całej społeczności</a:t>
            </a:r>
          </a:p>
          <a:p>
            <a:pPr lvl="0"/>
            <a:r>
              <a:rPr lang="pl-PL" dirty="0"/>
              <a:t>Diagnoza potrzeb i autoewaluacja</a:t>
            </a:r>
          </a:p>
          <a:p>
            <a:pPr lvl="0"/>
            <a:r>
              <a:rPr lang="pl-PL" dirty="0"/>
              <a:t>Wsparcie Ośrodka Rozwoju Edukacji i sieci koordynatorów</a:t>
            </a:r>
          </a:p>
          <a:p>
            <a:pPr lvl="0"/>
            <a:r>
              <a:rPr lang="pl-PL" dirty="0"/>
              <a:t>Certyfikat krajowy</a:t>
            </a:r>
          </a:p>
          <a:p>
            <a:pPr lvl="0"/>
            <a:r>
              <a:rPr lang="pl-PL" dirty="0"/>
              <a:t>Oparcie na europejskim modelu WHO/SHE (Światowa Organizacja Zdrowia – WHO / sieć SHE – Schools for </a:t>
            </a:r>
            <a:r>
              <a:rPr lang="pl-PL" dirty="0" err="1"/>
              <a:t>Health</a:t>
            </a:r>
            <a:r>
              <a:rPr lang="pl-PL" dirty="0"/>
              <a:t> in Europe)</a:t>
            </a:r>
          </a:p>
          <a:p>
            <a:pPr lvl="0"/>
            <a:endParaRPr lang="pl-PL" dirty="0"/>
          </a:p>
          <a:p>
            <a:pPr marL="0" lvl="0" indent="0">
              <a:buNone/>
            </a:pPr>
            <a:r>
              <a:rPr lang="pl-PL" u="sng" dirty="0">
                <a:hlinkClick r:id="rId4"/>
              </a:rPr>
              <a:t>www.ore.edu.pl/szkola-promujaca-zdrowie</a:t>
            </a:r>
            <a:endParaRPr lang="pl-PL" dirty="0"/>
          </a:p>
          <a:p>
            <a:endParaRPr lang="pl-PL" sz="2400" dirty="0"/>
          </a:p>
        </p:txBody>
      </p:sp>
    </p:spTree>
    <p:extLst>
      <p:ext uri="{BB962C8B-B14F-4D97-AF65-F5344CB8AC3E}">
        <p14:creationId xmlns:p14="http://schemas.microsoft.com/office/powerpoint/2010/main" xmlns="" val="4759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114296AA-57ED-B11B-1C2C-1403B32442CD}"/>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BC35B6D3-BEDA-707D-B191-BE5CCE78386D}"/>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5"/>
            </a:pPr>
            <a:r>
              <a:rPr lang="pl-PL" sz="3000" b="1" dirty="0">
                <a:solidFill>
                  <a:srgbClr val="F39D1A"/>
                </a:solidFill>
              </a:rPr>
              <a:t>Monitorowanie i ewaluacja</a:t>
            </a:r>
          </a:p>
        </p:txBody>
      </p:sp>
      <p:sp>
        <p:nvSpPr>
          <p:cNvPr id="10" name="Symbol zastępczy zawartości 9">
            <a:extLst>
              <a:ext uri="{FF2B5EF4-FFF2-40B4-BE49-F238E27FC236}">
                <a16:creationId xmlns:a16="http://schemas.microsoft.com/office/drawing/2014/main" xmlns="" id="{B74187F9-84E6-5E75-8199-AD29BA7AFB93}"/>
              </a:ext>
            </a:extLst>
          </p:cNvPr>
          <p:cNvSpPr>
            <a:spLocks noGrp="1"/>
          </p:cNvSpPr>
          <p:nvPr>
            <p:ph idx="1"/>
          </p:nvPr>
        </p:nvSpPr>
        <p:spPr>
          <a:xfrm>
            <a:off x="484497" y="1726442"/>
            <a:ext cx="11232106" cy="4107976"/>
          </a:xfrm>
        </p:spPr>
        <p:txBody>
          <a:bodyPr>
            <a:normAutofit/>
          </a:bodyPr>
          <a:lstStyle/>
          <a:p>
            <a:pPr lvl="0"/>
            <a:r>
              <a:rPr lang="pl-PL" dirty="0"/>
              <a:t>Po co nam monitorowanie i ewaluacja?</a:t>
            </a:r>
          </a:p>
          <a:p>
            <a:pPr lvl="0"/>
            <a:r>
              <a:rPr lang="pl-PL" dirty="0"/>
              <a:t>Ocena realizacji treści</a:t>
            </a:r>
          </a:p>
          <a:p>
            <a:pPr lvl="0"/>
            <a:r>
              <a:rPr lang="pl-PL" dirty="0"/>
              <a:t>Opinie uczniów i rodziców</a:t>
            </a:r>
          </a:p>
          <a:p>
            <a:pPr lvl="0"/>
            <a:r>
              <a:rPr lang="pl-PL" dirty="0"/>
              <a:t>Analiza efektów działań</a:t>
            </a:r>
          </a:p>
          <a:p>
            <a:pPr lvl="0"/>
            <a:r>
              <a:rPr lang="pl-PL" dirty="0"/>
              <a:t>Wnioski do dalszej pracy</a:t>
            </a:r>
          </a:p>
          <a:p>
            <a:endParaRPr lang="pl-PL" sz="2400" dirty="0"/>
          </a:p>
        </p:txBody>
      </p:sp>
    </p:spTree>
    <p:extLst>
      <p:ext uri="{BB962C8B-B14F-4D97-AF65-F5344CB8AC3E}">
        <p14:creationId xmlns:p14="http://schemas.microsoft.com/office/powerpoint/2010/main" xmlns="" val="355321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DDA74A39-E2AA-E989-3338-CA03CDFA39F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5BB49D2B-1E03-9850-EB11-3F8381788D9F}"/>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6"/>
            </a:pPr>
            <a:r>
              <a:rPr lang="pl-PL" sz="3000" b="1" dirty="0">
                <a:solidFill>
                  <a:srgbClr val="F39D1A"/>
                </a:solidFill>
              </a:rPr>
              <a:t>Podsumowanie</a:t>
            </a:r>
          </a:p>
        </p:txBody>
      </p:sp>
      <p:sp>
        <p:nvSpPr>
          <p:cNvPr id="10" name="Symbol zastępczy zawartości 9">
            <a:extLst>
              <a:ext uri="{FF2B5EF4-FFF2-40B4-BE49-F238E27FC236}">
                <a16:creationId xmlns:a16="http://schemas.microsoft.com/office/drawing/2014/main" xmlns="" id="{D86D694B-92AC-6835-56AD-DB8E8E6BE29D}"/>
              </a:ext>
            </a:extLst>
          </p:cNvPr>
          <p:cNvSpPr>
            <a:spLocks noGrp="1"/>
          </p:cNvSpPr>
          <p:nvPr>
            <p:ph idx="1"/>
          </p:nvPr>
        </p:nvSpPr>
        <p:spPr>
          <a:xfrm>
            <a:off x="484497" y="1726442"/>
            <a:ext cx="11232106" cy="4107976"/>
          </a:xfrm>
        </p:spPr>
        <p:txBody>
          <a:bodyPr>
            <a:normAutofit/>
          </a:bodyPr>
          <a:lstStyle/>
          <a:p>
            <a:pPr lvl="0"/>
            <a:endParaRPr lang="pl-PL" dirty="0"/>
          </a:p>
          <a:p>
            <a:pPr lvl="0"/>
            <a:r>
              <a:rPr lang="pl-PL" dirty="0"/>
              <a:t>Twórcza realizacja</a:t>
            </a:r>
          </a:p>
          <a:p>
            <a:pPr lvl="0"/>
            <a:r>
              <a:rPr lang="pl-PL" dirty="0"/>
              <a:t>Przykłady dobrych praktyk</a:t>
            </a:r>
          </a:p>
          <a:p>
            <a:pPr lvl="0"/>
            <a:r>
              <a:rPr lang="pl-PL" dirty="0"/>
              <a:t>Rola dyrektora jako lidera</a:t>
            </a:r>
          </a:p>
          <a:p>
            <a:pPr lvl="0"/>
            <a:r>
              <a:rPr lang="pl-PL" dirty="0"/>
              <a:t>Perspektywa dalszego rozwoju</a:t>
            </a:r>
          </a:p>
          <a:p>
            <a:pPr lvl="0"/>
            <a:endParaRPr lang="pl-PL" dirty="0"/>
          </a:p>
          <a:p>
            <a:pPr marL="0" lvl="0" indent="0" algn="ctr">
              <a:buNone/>
            </a:pPr>
            <a:r>
              <a:rPr lang="pl-PL" dirty="0"/>
              <a:t>Dziękujemy za udział w naszej prezentacji! </a:t>
            </a:r>
          </a:p>
          <a:p>
            <a:endParaRPr lang="pl-PL" sz="2400" dirty="0"/>
          </a:p>
        </p:txBody>
      </p:sp>
    </p:spTree>
    <p:extLst>
      <p:ext uri="{BB962C8B-B14F-4D97-AF65-F5344CB8AC3E}">
        <p14:creationId xmlns:p14="http://schemas.microsoft.com/office/powerpoint/2010/main" xmlns="" val="415482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4718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ytuł 8"/>
          <p:cNvSpPr>
            <a:spLocks noGrp="1"/>
          </p:cNvSpPr>
          <p:nvPr>
            <p:ph type="title"/>
          </p:nvPr>
        </p:nvSpPr>
        <p:spPr>
          <a:xfrm>
            <a:off x="484497" y="460660"/>
            <a:ext cx="8987049" cy="665280"/>
          </a:xfrm>
        </p:spPr>
        <p:txBody>
          <a:bodyPr>
            <a:noAutofit/>
          </a:bodyPr>
          <a:lstStyle/>
          <a:p>
            <a:pPr algn="ctr"/>
            <a:r>
              <a:rPr lang="pl-PL" sz="3000" b="1" dirty="0"/>
              <a:t>EDUKACJA ZDROWOTNA – </a:t>
            </a:r>
            <a:br>
              <a:rPr lang="pl-PL" sz="3000" b="1" dirty="0"/>
            </a:br>
            <a:r>
              <a:rPr lang="pl-PL" sz="3000" b="1" dirty="0"/>
              <a:t>NOWY PRZEDMIOT W SZKOLE</a:t>
            </a:r>
          </a:p>
        </p:txBody>
      </p:sp>
      <p:sp>
        <p:nvSpPr>
          <p:cNvPr id="10" name="Symbol zastępczy zawartości 9"/>
          <p:cNvSpPr>
            <a:spLocks noGrp="1"/>
          </p:cNvSpPr>
          <p:nvPr>
            <p:ph idx="1"/>
          </p:nvPr>
        </p:nvSpPr>
        <p:spPr>
          <a:xfrm>
            <a:off x="484497" y="1726442"/>
            <a:ext cx="11232106" cy="4107976"/>
          </a:xfrm>
        </p:spPr>
        <p:txBody>
          <a:bodyPr>
            <a:normAutofit/>
          </a:bodyPr>
          <a:lstStyle/>
          <a:p>
            <a:pPr marL="514350" indent="-514350">
              <a:buFont typeface="+mj-lt"/>
              <a:buAutoNum type="arabicPeriod"/>
            </a:pPr>
            <a:r>
              <a:rPr lang="pl-PL" b="1" dirty="0">
                <a:solidFill>
                  <a:srgbClr val="F39D1A"/>
                </a:solidFill>
                <a:latin typeface="+mj-lt"/>
              </a:rPr>
              <a:t>Wprowadzenie</a:t>
            </a:r>
          </a:p>
          <a:p>
            <a:r>
              <a:rPr lang="pl-PL" dirty="0"/>
              <a:t>Nowy przedmiot od roku szkolnego 2025/2026</a:t>
            </a:r>
          </a:p>
          <a:p>
            <a:r>
              <a:rPr lang="pl-PL" dirty="0"/>
              <a:t>Charakter interdyscyplinarny edukacji zdrowotnej (EZ)</a:t>
            </a:r>
          </a:p>
          <a:p>
            <a:r>
              <a:rPr lang="pl-PL" dirty="0"/>
              <a:t>Kształcenie kompetencji zdrowotnych uczniów</a:t>
            </a:r>
          </a:p>
          <a:p>
            <a:r>
              <a:rPr lang="pl-PL" dirty="0"/>
              <a:t>Wsparcie zdrowia i odporności psychicznej uczniów</a:t>
            </a:r>
          </a:p>
          <a:p>
            <a:r>
              <a:rPr lang="pl-PL" dirty="0"/>
              <a:t>Spójność z polityką zdrowotną państwa</a:t>
            </a:r>
          </a:p>
          <a:p>
            <a:pPr marL="0" indent="0">
              <a:buNone/>
            </a:pPr>
            <a:endParaRPr lang="pl-PL" sz="2400" dirty="0"/>
          </a:p>
        </p:txBody>
      </p:sp>
    </p:spTree>
    <p:extLst>
      <p:ext uri="{BB962C8B-B14F-4D97-AF65-F5344CB8AC3E}">
        <p14:creationId xmlns:p14="http://schemas.microsoft.com/office/powerpoint/2010/main" xmlns="" val="30102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C0A50C8B-28E1-BBBA-99B3-D444F20E26A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0DDDF505-382B-A5A1-3912-16D734E60137}"/>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2"/>
            </a:pPr>
            <a:r>
              <a:rPr lang="pl-PL" sz="3000" b="1" dirty="0">
                <a:solidFill>
                  <a:srgbClr val="F39D1A"/>
                </a:solidFill>
              </a:rPr>
              <a:t>Podstawa prawna</a:t>
            </a:r>
          </a:p>
        </p:txBody>
      </p:sp>
      <p:sp>
        <p:nvSpPr>
          <p:cNvPr id="10" name="Symbol zastępczy zawartości 9">
            <a:extLst>
              <a:ext uri="{FF2B5EF4-FFF2-40B4-BE49-F238E27FC236}">
                <a16:creationId xmlns:a16="http://schemas.microsoft.com/office/drawing/2014/main" xmlns="" id="{F58E3121-4127-2AAF-549E-26B33A8C8296}"/>
              </a:ext>
            </a:extLst>
          </p:cNvPr>
          <p:cNvSpPr>
            <a:spLocks noGrp="1"/>
          </p:cNvSpPr>
          <p:nvPr>
            <p:ph idx="1"/>
          </p:nvPr>
        </p:nvSpPr>
        <p:spPr>
          <a:xfrm>
            <a:off x="484497" y="1726442"/>
            <a:ext cx="11232106" cy="4107976"/>
          </a:xfrm>
        </p:spPr>
        <p:txBody>
          <a:bodyPr>
            <a:normAutofit/>
          </a:bodyPr>
          <a:lstStyle/>
          <a:p>
            <a:pPr lvl="0"/>
            <a:r>
              <a:rPr lang="pl-PL" dirty="0"/>
              <a:t>Rozporządzenia MEN 2025:</a:t>
            </a:r>
          </a:p>
          <a:p>
            <a:pPr marL="457200" lvl="1" indent="0">
              <a:buNone/>
            </a:pPr>
            <a:r>
              <a:rPr lang="pl-PL" dirty="0">
                <a:hlinkClick r:id="rId4"/>
              </a:rPr>
              <a:t>- Rozporządzenie Ministra Edukacji z 6 marca 2025 r. (Dz.U. z 2025 r. poz. 378)</a:t>
            </a:r>
            <a:endParaRPr lang="pl-PL" dirty="0"/>
          </a:p>
          <a:p>
            <a:pPr marL="457200" lvl="1" indent="0">
              <a:buNone/>
            </a:pPr>
            <a:r>
              <a:rPr lang="pl-PL" dirty="0">
                <a:hlinkClick r:id="rId5"/>
              </a:rPr>
              <a:t>- Rozporządzenie Ministra Edukacji z 6 marca 2025 r. (Dz.U. z 2025 r. poz. 382)</a:t>
            </a:r>
            <a:endParaRPr lang="pl-PL" dirty="0"/>
          </a:p>
          <a:p>
            <a:pPr marL="457200" lvl="1" indent="0">
              <a:buNone/>
            </a:pPr>
            <a:r>
              <a:rPr lang="pl-PL" dirty="0"/>
              <a:t>- Rozporządzenie Ministra Edukacji z 12 marca 2025 r (Dz.U. z 2025 r. poz. 363)</a:t>
            </a:r>
          </a:p>
          <a:p>
            <a:pPr marL="457200" lvl="1" indent="0">
              <a:buNone/>
            </a:pPr>
            <a:r>
              <a:rPr lang="pl-PL" dirty="0"/>
              <a:t>- Rozporządzenie Ministra Edukacji z 7 kwietnia 2025 r. (Dz.U. z 2025 r. poz. 467; obowiązujące od 1 września 2025 r.)</a:t>
            </a:r>
          </a:p>
          <a:p>
            <a:pPr lvl="0"/>
            <a:r>
              <a:rPr lang="pl-PL" dirty="0"/>
              <a:t>Miejsce w systemie oświaty</a:t>
            </a:r>
          </a:p>
          <a:p>
            <a:pPr lvl="0"/>
            <a:r>
              <a:rPr lang="pl-PL" dirty="0"/>
              <a:t>Wymiar godzin i status przedmiotu</a:t>
            </a:r>
          </a:p>
          <a:p>
            <a:endParaRPr lang="pl-PL" sz="2400" dirty="0"/>
          </a:p>
        </p:txBody>
      </p:sp>
    </p:spTree>
    <p:extLst>
      <p:ext uri="{BB962C8B-B14F-4D97-AF65-F5344CB8AC3E}">
        <p14:creationId xmlns:p14="http://schemas.microsoft.com/office/powerpoint/2010/main" xmlns="" val="331019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7D28F353-802A-92AC-958E-7731824ED6CA}"/>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D3C95FE6-94D9-34B4-E13A-02A788EA8852}"/>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3"/>
            </a:pPr>
            <a:r>
              <a:rPr lang="pl-PL" sz="3000" b="1" dirty="0">
                <a:solidFill>
                  <a:srgbClr val="F39D1A"/>
                </a:solidFill>
              </a:rPr>
              <a:t>Cele edukacji zdrowotnej</a:t>
            </a:r>
          </a:p>
        </p:txBody>
      </p:sp>
      <p:sp>
        <p:nvSpPr>
          <p:cNvPr id="10" name="Symbol zastępczy zawartości 9">
            <a:extLst>
              <a:ext uri="{FF2B5EF4-FFF2-40B4-BE49-F238E27FC236}">
                <a16:creationId xmlns:a16="http://schemas.microsoft.com/office/drawing/2014/main" xmlns="" id="{27182DAE-4078-7D61-3207-AFDD7F105B97}"/>
              </a:ext>
            </a:extLst>
          </p:cNvPr>
          <p:cNvSpPr>
            <a:spLocks noGrp="1"/>
          </p:cNvSpPr>
          <p:nvPr>
            <p:ph idx="1"/>
          </p:nvPr>
        </p:nvSpPr>
        <p:spPr>
          <a:xfrm>
            <a:off x="484497" y="1726442"/>
            <a:ext cx="11232106" cy="4107976"/>
          </a:xfrm>
        </p:spPr>
        <p:txBody>
          <a:bodyPr>
            <a:normAutofit fontScale="92500" lnSpcReduction="10000"/>
          </a:bodyPr>
          <a:lstStyle/>
          <a:p>
            <a:pPr lvl="0"/>
            <a:r>
              <a:rPr lang="pl-PL" dirty="0"/>
              <a:t>Kształtowanie kompetencji prozdrowotnych</a:t>
            </a:r>
          </a:p>
          <a:p>
            <a:pPr lvl="0"/>
            <a:r>
              <a:rPr lang="pl-PL" dirty="0"/>
              <a:t>Wspieranie dobrostanu fizycznego, psychicznego, społecznego</a:t>
            </a:r>
          </a:p>
          <a:p>
            <a:pPr lvl="0"/>
            <a:r>
              <a:rPr lang="pl-PL" dirty="0"/>
              <a:t>Budowanie odpowiedzialności za zdrowie własne i innych</a:t>
            </a:r>
          </a:p>
          <a:p>
            <a:pPr lvl="0"/>
            <a:r>
              <a:rPr lang="pl-PL" dirty="0"/>
              <a:t>Uczenie przez działanie – metoda projektu, refleksja, współpraca</a:t>
            </a:r>
          </a:p>
          <a:p>
            <a:pPr lvl="0"/>
            <a:r>
              <a:rPr lang="pl-PL" dirty="0"/>
              <a:t>Integracja treści z różnych przedmiotów i praktyki szkolnej</a:t>
            </a:r>
          </a:p>
          <a:p>
            <a:pPr lvl="0"/>
            <a:r>
              <a:rPr lang="pl-PL" dirty="0"/>
              <a:t>Szkoła jako środowisko zdrowia</a:t>
            </a:r>
          </a:p>
          <a:p>
            <a:pPr lvl="0"/>
            <a:r>
              <a:rPr lang="pl-PL" dirty="0"/>
              <a:t>Samodzielne decyzje prozdrowotne</a:t>
            </a:r>
          </a:p>
          <a:p>
            <a:pPr lvl="0"/>
            <a:r>
              <a:rPr lang="pl-PL" dirty="0"/>
              <a:t>Odpowiedzialność za zdrowie własne i innych</a:t>
            </a:r>
          </a:p>
          <a:p>
            <a:pPr lvl="0"/>
            <a:r>
              <a:rPr lang="pl-PL" dirty="0"/>
              <a:t>Działania profilaktyczne i naprawcze</a:t>
            </a:r>
          </a:p>
          <a:p>
            <a:endParaRPr lang="pl-PL" sz="2400" dirty="0"/>
          </a:p>
        </p:txBody>
      </p:sp>
    </p:spTree>
    <p:extLst>
      <p:ext uri="{BB962C8B-B14F-4D97-AF65-F5344CB8AC3E}">
        <p14:creationId xmlns:p14="http://schemas.microsoft.com/office/powerpoint/2010/main" xmlns="" val="219287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7B381143-2F35-7BEB-5371-318BF102EE9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1EE28497-29B5-1CA8-44AB-5FB0F4F390E0}"/>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4"/>
            </a:pPr>
            <a:r>
              <a:rPr lang="pl-PL" sz="3000" b="1" dirty="0">
                <a:solidFill>
                  <a:srgbClr val="F39D1A"/>
                </a:solidFill>
              </a:rPr>
              <a:t>Zakres treści – 11 działów</a:t>
            </a:r>
          </a:p>
        </p:txBody>
      </p:sp>
      <p:sp>
        <p:nvSpPr>
          <p:cNvPr id="10" name="Symbol zastępczy zawartości 9">
            <a:extLst>
              <a:ext uri="{FF2B5EF4-FFF2-40B4-BE49-F238E27FC236}">
                <a16:creationId xmlns:a16="http://schemas.microsoft.com/office/drawing/2014/main" xmlns="" id="{8EC7DF5B-4F53-6791-D27C-F78C5394F548}"/>
              </a:ext>
            </a:extLst>
          </p:cNvPr>
          <p:cNvSpPr>
            <a:spLocks noGrp="1"/>
          </p:cNvSpPr>
          <p:nvPr>
            <p:ph idx="1"/>
          </p:nvPr>
        </p:nvSpPr>
        <p:spPr>
          <a:xfrm>
            <a:off x="484497" y="1726442"/>
            <a:ext cx="11232106" cy="4107976"/>
          </a:xfrm>
        </p:spPr>
        <p:txBody>
          <a:bodyPr>
            <a:normAutofit fontScale="77500" lnSpcReduction="20000"/>
          </a:bodyPr>
          <a:lstStyle/>
          <a:p>
            <a:pPr lvl="0"/>
            <a:r>
              <a:rPr lang="pl-PL" dirty="0"/>
              <a:t>Wartości i postawy</a:t>
            </a:r>
          </a:p>
          <a:p>
            <a:pPr lvl="0"/>
            <a:r>
              <a:rPr lang="pl-PL" dirty="0"/>
              <a:t>Zdrowie fizyczne</a:t>
            </a:r>
          </a:p>
          <a:p>
            <a:pPr lvl="0"/>
            <a:r>
              <a:rPr lang="pl-PL" dirty="0"/>
              <a:t>Aktywność fizyczna</a:t>
            </a:r>
          </a:p>
          <a:p>
            <a:pPr lvl="0"/>
            <a:r>
              <a:rPr lang="pl-PL" dirty="0"/>
              <a:t>Odżywianie</a:t>
            </a:r>
          </a:p>
          <a:p>
            <a:pPr lvl="0"/>
            <a:r>
              <a:rPr lang="pl-PL" dirty="0"/>
              <a:t>Zdrowie psychiczne</a:t>
            </a:r>
          </a:p>
          <a:p>
            <a:pPr lvl="0"/>
            <a:r>
              <a:rPr lang="pl-PL" dirty="0"/>
              <a:t>Zdrowie społeczne</a:t>
            </a:r>
          </a:p>
          <a:p>
            <a:pPr lvl="0"/>
            <a:r>
              <a:rPr lang="pl-PL" dirty="0"/>
              <a:t>Dojrzewanie</a:t>
            </a:r>
          </a:p>
          <a:p>
            <a:pPr lvl="0"/>
            <a:r>
              <a:rPr lang="pl-PL" dirty="0"/>
              <a:t>Zdrowie seksualne</a:t>
            </a:r>
          </a:p>
          <a:p>
            <a:pPr lvl="0"/>
            <a:r>
              <a:rPr lang="pl-PL" dirty="0"/>
              <a:t>Zdrowie środowiskowe</a:t>
            </a:r>
          </a:p>
          <a:p>
            <a:pPr lvl="0"/>
            <a:r>
              <a:rPr lang="pl-PL" dirty="0"/>
              <a:t>Internet i profilaktyka uzależnień</a:t>
            </a:r>
          </a:p>
          <a:p>
            <a:pPr lvl="0"/>
            <a:r>
              <a:rPr lang="pl-PL" dirty="0"/>
              <a:t>System ochrony zdrowia</a:t>
            </a:r>
          </a:p>
          <a:p>
            <a:endParaRPr lang="pl-PL" sz="1800" dirty="0"/>
          </a:p>
        </p:txBody>
      </p:sp>
    </p:spTree>
    <p:extLst>
      <p:ext uri="{BB962C8B-B14F-4D97-AF65-F5344CB8AC3E}">
        <p14:creationId xmlns:p14="http://schemas.microsoft.com/office/powerpoint/2010/main" xmlns="" val="314259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94F44E4A-4769-B65C-5888-8AF38C02533D}"/>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6127E41A-BB23-B9CE-0627-5B6349EDBC87}"/>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5"/>
            </a:pPr>
            <a:r>
              <a:rPr lang="pl-PL" sz="3000" b="1" dirty="0">
                <a:solidFill>
                  <a:srgbClr val="F39D1A"/>
                </a:solidFill>
              </a:rPr>
              <a:t>Różnice między wychowaniem do życia w rodzinie </a:t>
            </a:r>
            <a:br>
              <a:rPr lang="pl-PL" sz="3000" b="1" dirty="0">
                <a:solidFill>
                  <a:srgbClr val="F39D1A"/>
                </a:solidFill>
              </a:rPr>
            </a:br>
            <a:r>
              <a:rPr lang="pl-PL" sz="3000" b="1" dirty="0">
                <a:solidFill>
                  <a:srgbClr val="F39D1A"/>
                </a:solidFill>
              </a:rPr>
              <a:t>a edukacją zdrowotną</a:t>
            </a:r>
          </a:p>
        </p:txBody>
      </p:sp>
      <p:sp>
        <p:nvSpPr>
          <p:cNvPr id="10" name="Symbol zastępczy zawartości 9">
            <a:extLst>
              <a:ext uri="{FF2B5EF4-FFF2-40B4-BE49-F238E27FC236}">
                <a16:creationId xmlns:a16="http://schemas.microsoft.com/office/drawing/2014/main" xmlns="" id="{535C0A36-9755-74CE-538B-55E0C32F2B4B}"/>
              </a:ext>
            </a:extLst>
          </p:cNvPr>
          <p:cNvSpPr>
            <a:spLocks noGrp="1"/>
          </p:cNvSpPr>
          <p:nvPr>
            <p:ph idx="1"/>
          </p:nvPr>
        </p:nvSpPr>
        <p:spPr>
          <a:xfrm>
            <a:off x="484497" y="1726442"/>
            <a:ext cx="11232106" cy="4107976"/>
          </a:xfrm>
        </p:spPr>
        <p:txBody>
          <a:bodyPr>
            <a:normAutofit/>
          </a:bodyPr>
          <a:lstStyle/>
          <a:p>
            <a:r>
              <a:rPr lang="pl-PL" dirty="0"/>
              <a:t>Szerszy zakres tematyczny</a:t>
            </a:r>
          </a:p>
          <a:p>
            <a:pPr lvl="0"/>
            <a:r>
              <a:rPr lang="pl-PL" dirty="0"/>
              <a:t>Zdrowie psychiczne i społeczne</a:t>
            </a:r>
          </a:p>
          <a:p>
            <a:pPr lvl="0"/>
            <a:r>
              <a:rPr lang="pl-PL" dirty="0"/>
              <a:t>Zdrowie środowiskowe</a:t>
            </a:r>
          </a:p>
          <a:p>
            <a:pPr lvl="0"/>
            <a:r>
              <a:rPr lang="pl-PL" dirty="0"/>
              <a:t>Nowe treści o aktywności i odżywianiu</a:t>
            </a:r>
          </a:p>
          <a:p>
            <a:pPr lvl="0"/>
            <a:r>
              <a:rPr lang="pl-PL" dirty="0"/>
              <a:t>Nacisk położony na aktywne metody nauczania i doświadczenie edukacyjne</a:t>
            </a:r>
          </a:p>
          <a:p>
            <a:endParaRPr lang="pl-PL" sz="2400" dirty="0"/>
          </a:p>
        </p:txBody>
      </p:sp>
    </p:spTree>
    <p:extLst>
      <p:ext uri="{BB962C8B-B14F-4D97-AF65-F5344CB8AC3E}">
        <p14:creationId xmlns:p14="http://schemas.microsoft.com/office/powerpoint/2010/main" xmlns="" val="62908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DA1E3CDD-A777-B376-D269-E30D42D988F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419D89BB-6E95-BA17-A5CC-BBA9A518E80E}"/>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6"/>
            </a:pPr>
            <a:r>
              <a:rPr lang="pl-PL" sz="3000" b="1" dirty="0">
                <a:solidFill>
                  <a:srgbClr val="F39D1A"/>
                </a:solidFill>
              </a:rPr>
              <a:t>Organizacja zajęć</a:t>
            </a:r>
          </a:p>
        </p:txBody>
      </p:sp>
      <p:sp>
        <p:nvSpPr>
          <p:cNvPr id="10" name="Symbol zastępczy zawartości 9">
            <a:extLst>
              <a:ext uri="{FF2B5EF4-FFF2-40B4-BE49-F238E27FC236}">
                <a16:creationId xmlns:a16="http://schemas.microsoft.com/office/drawing/2014/main" xmlns="" id="{29F5A133-09CF-EAE6-A153-5C91A6B698A1}"/>
              </a:ext>
            </a:extLst>
          </p:cNvPr>
          <p:cNvSpPr>
            <a:spLocks noGrp="1"/>
          </p:cNvSpPr>
          <p:nvPr>
            <p:ph idx="1"/>
          </p:nvPr>
        </p:nvSpPr>
        <p:spPr>
          <a:xfrm>
            <a:off x="484497" y="1726442"/>
            <a:ext cx="11232106" cy="4107976"/>
          </a:xfrm>
        </p:spPr>
        <p:txBody>
          <a:bodyPr>
            <a:normAutofit/>
          </a:bodyPr>
          <a:lstStyle/>
          <a:p>
            <a:pPr lvl="0"/>
            <a:r>
              <a:rPr lang="pl-PL" dirty="0"/>
              <a:t>Grupy do 24 uczniów</a:t>
            </a:r>
          </a:p>
          <a:p>
            <a:pPr lvl="0"/>
            <a:r>
              <a:rPr lang="pl-PL" dirty="0"/>
              <a:t>Możliwość podziału na mniejsze grupy</a:t>
            </a:r>
          </a:p>
          <a:p>
            <a:pPr lvl="0"/>
            <a:r>
              <a:rPr lang="pl-PL" dirty="0"/>
              <a:t>Wymiar godzin w szkołach podstawowych – 1 godz. (w VIII klasie tylko do końca stycznia)</a:t>
            </a:r>
          </a:p>
          <a:p>
            <a:pPr lvl="0"/>
            <a:r>
              <a:rPr lang="pl-PL" dirty="0"/>
              <a:t>Wymiar godzin w szkołach ponadpodstawowych: 1 godz. tygodniowo dla liceum ogólnokształcącego, technikum i szkoły branżowej I </a:t>
            </a:r>
            <a:r>
              <a:rPr lang="pl-PL"/>
              <a:t>stopnia </a:t>
            </a:r>
            <a:br>
              <a:rPr lang="pl-PL"/>
            </a:br>
            <a:r>
              <a:rPr lang="pl-PL"/>
              <a:t>(</a:t>
            </a:r>
            <a:r>
              <a:rPr lang="pl-PL" dirty="0"/>
              <a:t>w klasie I </a:t>
            </a:r>
            <a:r>
              <a:rPr lang="pl-PL" dirty="0" err="1"/>
              <a:t>i</a:t>
            </a:r>
            <a:r>
              <a:rPr lang="pl-PL" dirty="0"/>
              <a:t> II lub II i III, lub I </a:t>
            </a:r>
            <a:r>
              <a:rPr lang="pl-PL" dirty="0" err="1"/>
              <a:t>i</a:t>
            </a:r>
            <a:r>
              <a:rPr lang="pl-PL" dirty="0"/>
              <a:t> III – czyli 2 godz. w toku nauczania)</a:t>
            </a:r>
          </a:p>
          <a:p>
            <a:pPr lvl="0"/>
            <a:r>
              <a:rPr lang="pl-PL" dirty="0"/>
              <a:t>Równe zasady w szkołach publicznych i niepublicznych</a:t>
            </a:r>
          </a:p>
          <a:p>
            <a:endParaRPr lang="pl-PL" sz="2400" dirty="0"/>
          </a:p>
        </p:txBody>
      </p:sp>
    </p:spTree>
    <p:extLst>
      <p:ext uri="{BB962C8B-B14F-4D97-AF65-F5344CB8AC3E}">
        <p14:creationId xmlns:p14="http://schemas.microsoft.com/office/powerpoint/2010/main" xmlns="" val="25686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2CDB8B7F-9C9E-6BCF-D6FE-D8C88ACEBA0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7A8A5215-872F-8746-A52B-7751C84A980B}"/>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7"/>
            </a:pPr>
            <a:r>
              <a:rPr lang="pl-PL" sz="3000" b="1" dirty="0">
                <a:solidFill>
                  <a:srgbClr val="F39D1A"/>
                </a:solidFill>
              </a:rPr>
              <a:t>Rezygnacja z zajęć</a:t>
            </a:r>
          </a:p>
        </p:txBody>
      </p:sp>
      <p:sp>
        <p:nvSpPr>
          <p:cNvPr id="10" name="Symbol zastępczy zawartości 9">
            <a:extLst>
              <a:ext uri="{FF2B5EF4-FFF2-40B4-BE49-F238E27FC236}">
                <a16:creationId xmlns:a16="http://schemas.microsoft.com/office/drawing/2014/main" xmlns="" id="{CC986667-155A-5D1C-9DCF-E6EF27D4EC17}"/>
              </a:ext>
            </a:extLst>
          </p:cNvPr>
          <p:cNvSpPr>
            <a:spLocks noGrp="1"/>
          </p:cNvSpPr>
          <p:nvPr>
            <p:ph idx="1"/>
          </p:nvPr>
        </p:nvSpPr>
        <p:spPr>
          <a:xfrm>
            <a:off x="484497" y="1726442"/>
            <a:ext cx="11232106" cy="4107976"/>
          </a:xfrm>
        </p:spPr>
        <p:txBody>
          <a:bodyPr>
            <a:normAutofit/>
          </a:bodyPr>
          <a:lstStyle/>
          <a:p>
            <a:pPr marL="0" lvl="0" indent="0">
              <a:buNone/>
            </a:pPr>
            <a:endParaRPr lang="pl-PL" dirty="0"/>
          </a:p>
          <a:p>
            <a:pPr lvl="0"/>
            <a:r>
              <a:rPr lang="pl-PL" dirty="0"/>
              <a:t>Procedura pisemna</a:t>
            </a:r>
          </a:p>
          <a:p>
            <a:pPr lvl="0"/>
            <a:r>
              <a:rPr lang="pl-PL" dirty="0"/>
              <a:t>Termin do 25 września</a:t>
            </a:r>
          </a:p>
          <a:p>
            <a:pPr lvl="0"/>
            <a:r>
              <a:rPr lang="pl-PL" dirty="0"/>
              <a:t>Obowiązki dyrektora i nauczycieli</a:t>
            </a:r>
          </a:p>
          <a:p>
            <a:pPr lvl="0"/>
            <a:r>
              <a:rPr lang="pl-PL" dirty="0"/>
              <a:t>Dotyczy uczniów pełnoletnich i niepełnoletnich</a:t>
            </a:r>
          </a:p>
          <a:p>
            <a:pPr lvl="0"/>
            <a:r>
              <a:rPr lang="pl-PL" dirty="0"/>
              <a:t>Okazja do zachęcenia uczniów i rodziców do nowego przedmiotu</a:t>
            </a:r>
          </a:p>
          <a:p>
            <a:pPr lvl="0"/>
            <a:endParaRPr lang="pl-PL" dirty="0"/>
          </a:p>
          <a:p>
            <a:endParaRPr lang="pl-PL" sz="2400" dirty="0"/>
          </a:p>
        </p:txBody>
      </p:sp>
    </p:spTree>
    <p:extLst>
      <p:ext uri="{BB962C8B-B14F-4D97-AF65-F5344CB8AC3E}">
        <p14:creationId xmlns:p14="http://schemas.microsoft.com/office/powerpoint/2010/main" xmlns="" val="172101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769FE043-941C-2D07-025A-DCDC8B999A7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xmlns="" id="{C91E117D-619E-9EFA-9BDF-AA4FD20F2A93}"/>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8"/>
            </a:pPr>
            <a:r>
              <a:rPr lang="pl-PL" sz="3000" b="1" dirty="0">
                <a:solidFill>
                  <a:srgbClr val="F39D1A"/>
                </a:solidFill>
              </a:rPr>
              <a:t>Kto może uczyć EZ – kwalifikacje nauczycieli</a:t>
            </a:r>
          </a:p>
        </p:txBody>
      </p:sp>
      <p:sp>
        <p:nvSpPr>
          <p:cNvPr id="10" name="Symbol zastępczy zawartości 9">
            <a:extLst>
              <a:ext uri="{FF2B5EF4-FFF2-40B4-BE49-F238E27FC236}">
                <a16:creationId xmlns:a16="http://schemas.microsoft.com/office/drawing/2014/main" xmlns="" id="{A3E72571-B9BA-3A7E-007C-3DB7D94D8B91}"/>
              </a:ext>
            </a:extLst>
          </p:cNvPr>
          <p:cNvSpPr>
            <a:spLocks noGrp="1"/>
          </p:cNvSpPr>
          <p:nvPr>
            <p:ph idx="1"/>
          </p:nvPr>
        </p:nvSpPr>
        <p:spPr>
          <a:xfrm>
            <a:off x="484497" y="1726442"/>
            <a:ext cx="11232106" cy="4107976"/>
          </a:xfrm>
        </p:spPr>
        <p:txBody>
          <a:bodyPr>
            <a:normAutofit fontScale="92500" lnSpcReduction="20000"/>
          </a:bodyPr>
          <a:lstStyle/>
          <a:p>
            <a:r>
              <a:rPr lang="pl-PL" dirty="0"/>
              <a:t>Osoba, która ukończyła studia pierwszego i drugiego stopnia na kierunku edukacja zdrowotna i posiada przygotowanie pedagogiczne</a:t>
            </a:r>
          </a:p>
          <a:p>
            <a:r>
              <a:rPr lang="pl-PL" dirty="0"/>
              <a:t>Osoba, która ukończyła studia pierwszego i drugiego stopnia na kierunku studiów, których program określa efekty uczenia się w kategoriach wiedzy </a:t>
            </a:r>
            <a:br>
              <a:rPr lang="pl-PL" dirty="0"/>
            </a:br>
            <a:r>
              <a:rPr lang="pl-PL" dirty="0"/>
              <a:t>i umiejętności wskazane w podstawie programowej kształcenia ogólnego dla przedmiotu edukacji zdrowotnej i posiada przygotowanie pedagogiczne</a:t>
            </a:r>
          </a:p>
          <a:p>
            <a:r>
              <a:rPr lang="pl-PL" dirty="0"/>
              <a:t>Osoba, która ma wykształcenie medyczne lub w zakresie zdrowia publicznego </a:t>
            </a:r>
            <a:br>
              <a:rPr lang="pl-PL" dirty="0"/>
            </a:br>
            <a:r>
              <a:rPr lang="pl-PL" dirty="0"/>
              <a:t>i posiada przygotowanie pedagogiczne</a:t>
            </a:r>
          </a:p>
          <a:p>
            <a:r>
              <a:rPr lang="pl-PL" dirty="0"/>
              <a:t>Nauczyciel biologii lub przyrody, lub wychowania fizycznego, lub WDŻ</a:t>
            </a:r>
          </a:p>
          <a:p>
            <a:r>
              <a:rPr lang="pl-PL" dirty="0"/>
              <a:t>Nauczyciel psycholog</a:t>
            </a:r>
          </a:p>
          <a:p>
            <a:r>
              <a:rPr lang="pl-PL" dirty="0"/>
              <a:t>Nauczyciel przedmiotu lub zajęć, który ukończył studia podyplomowe przygotowujące do nauczania edukacji zdrowotnej</a:t>
            </a:r>
          </a:p>
          <a:p>
            <a:endParaRPr lang="pl-PL" sz="2400" dirty="0"/>
          </a:p>
        </p:txBody>
      </p:sp>
    </p:spTree>
    <p:extLst>
      <p:ext uri="{BB962C8B-B14F-4D97-AF65-F5344CB8AC3E}">
        <p14:creationId xmlns:p14="http://schemas.microsoft.com/office/powerpoint/2010/main" xmlns="" val="160777789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TotalTime>
  <Words>1004</Words>
  <Application>Microsoft Office PowerPoint</Application>
  <PresentationFormat>Niestandardowy</PresentationFormat>
  <Paragraphs>165</Paragraphs>
  <Slides>18</Slides>
  <Notes>17</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Motyw pakietu Office</vt:lpstr>
      <vt:lpstr>EDUKACJA ZDROWOTNA –  NOWY PRZEDMIOT W SZKOLE</vt:lpstr>
      <vt:lpstr>EDUKACJA ZDROWOTNA –  NOWY PRZEDMIOT W SZKOLE</vt:lpstr>
      <vt:lpstr>Podstawa prawna</vt:lpstr>
      <vt:lpstr>Cele edukacji zdrowotnej</vt:lpstr>
      <vt:lpstr>Zakres treści – 11 działów</vt:lpstr>
      <vt:lpstr>Różnice między wychowaniem do życia w rodzinie  a edukacją zdrowotną</vt:lpstr>
      <vt:lpstr>Organizacja zajęć</vt:lpstr>
      <vt:lpstr>Rezygnacja z zajęć</vt:lpstr>
      <vt:lpstr>Kto może uczyć EZ – kwalifikacje nauczycieli</vt:lpstr>
      <vt:lpstr>Zalecane metody pracy</vt:lpstr>
      <vt:lpstr>Metody pracy – inspiracje</vt:lpstr>
      <vt:lpstr>Realizacja EZ metodą projektu i inicjatywy szkolne</vt:lpstr>
      <vt:lpstr>Współpraca szkoły z rodzicami  i środowiskiem lokalnym</vt:lpstr>
      <vt:lpstr>Korzyści dla uczniów i całej szkolnej społeczności</vt:lpstr>
      <vt:lpstr>Program „Szkoła Promująca Zdrowie” – inspiracja  i wsparcie dla Twojej szkoły</vt:lpstr>
      <vt:lpstr>Monitorowanie i ewaluacja</vt:lpstr>
      <vt:lpstr>Podsumowanie</vt:lpstr>
      <vt:lpstr>Slajd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Wyroślak Artur</dc:creator>
  <cp:lastModifiedBy>MS</cp:lastModifiedBy>
  <cp:revision>17</cp:revision>
  <dcterms:created xsi:type="dcterms:W3CDTF">2025-02-07T15:37:29Z</dcterms:created>
  <dcterms:modified xsi:type="dcterms:W3CDTF">2025-09-08T13:56:34Z</dcterms:modified>
</cp:coreProperties>
</file>